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9" r:id="rId4"/>
    <p:sldId id="288" r:id="rId5"/>
    <p:sldId id="280" r:id="rId6"/>
    <p:sldId id="282" r:id="rId7"/>
    <p:sldId id="283" r:id="rId8"/>
    <p:sldId id="284" r:id="rId9"/>
    <p:sldId id="281" r:id="rId10"/>
    <p:sldId id="270" r:id="rId11"/>
    <p:sldId id="286" r:id="rId12"/>
    <p:sldId id="287" r:id="rId13"/>
    <p:sldId id="278" r:id="rId14"/>
    <p:sldId id="279" r:id="rId15"/>
  </p:sldIdLst>
  <p:sldSz cx="18288000" cy="10287000"/>
  <p:notesSz cx="6858000" cy="9144000"/>
  <p:embeddedFontLst>
    <p:embeddedFont>
      <p:font typeface="Century Gothic" panose="020B0502020202020204" pitchFamily="34" charset="0"/>
      <p:regular r:id="rId16"/>
      <p:bold r:id="rId17"/>
      <p:italic r:id="rId18"/>
      <p:boldItalic r:id="rId19"/>
    </p:embeddedFont>
    <p:embeddedFont>
      <p:font typeface="Marianne" panose="020B0604020202020204" charset="0"/>
      <p:regular r:id="rId20"/>
    </p:embeddedFont>
    <p:embeddedFont>
      <p:font typeface="Marianne Bold" panose="020B0604020202020204" charset="0"/>
      <p:regular r:id="rId21"/>
    </p:embeddedFont>
    <p:embeddedFont>
      <p:font typeface="Marianne Ultra-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1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2838BEF-8BB2-4498-84A7-C5851F593DF1}" styleName="Style moyen 4 - Accentuation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53" autoAdjust="0"/>
    <p:restoredTop sz="94665" autoAdjust="0"/>
  </p:normalViewPr>
  <p:slideViewPr>
    <p:cSldViewPr>
      <p:cViewPr varScale="1">
        <p:scale>
          <a:sx n="53" d="100"/>
          <a:sy n="53" d="100"/>
        </p:scale>
        <p:origin x="163"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svg"/><Relationship Id="rId7"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3.png"/><Relationship Id="rId4" Type="http://schemas.openxmlformats.org/officeDocument/2006/relationships/image" Target="../media/image41.png"/><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8" Type="http://schemas.openxmlformats.org/officeDocument/2006/relationships/hyperlink" Target="mailto:contact@demarches-simplifiees.fr" TargetMode="External"/><Relationship Id="rId3" Type="http://schemas.openxmlformats.org/officeDocument/2006/relationships/image" Target="../media/image2.svg"/><Relationship Id="rId7" Type="http://schemas.openxmlformats.org/officeDocument/2006/relationships/hyperlink" Target="https://demarches-simplifiees.featureupvote.com/" TargetMode="External"/><Relationship Id="rId12"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www.demarches-simplifiees.fr/commencer/demande-d-inscription-a-demarches-simplifiees" TargetMode="External"/><Relationship Id="rId11" Type="http://schemas.openxmlformats.org/officeDocument/2006/relationships/image" Target="../media/image4.png"/><Relationship Id="rId5" Type="http://schemas.openxmlformats.org/officeDocument/2006/relationships/hyperlink" Target="https://doc.demarches-simplifiees.fr/" TargetMode="External"/><Relationship Id="rId10" Type="http://schemas.openxmlformats.org/officeDocument/2006/relationships/image" Target="../media/image49.svg"/><Relationship Id="rId4" Type="http://schemas.openxmlformats.org/officeDocument/2006/relationships/hyperlink" Target="https://github.com/betagouv/demarches-simplifiees.fr" TargetMode="External"/><Relationship Id="rId9"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50.jpe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microsoft.com/office/2007/relationships/hdphoto" Target="../media/hdphoto3.wdp"/><Relationship Id="rId3" Type="http://schemas.openxmlformats.org/officeDocument/2006/relationships/image" Target="../media/image2.svg"/><Relationship Id="rId7" Type="http://schemas.openxmlformats.org/officeDocument/2006/relationships/image" Target="../media/image3.png"/><Relationship Id="rId12"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11" Type="http://schemas.microsoft.com/office/2007/relationships/hdphoto" Target="../media/hdphoto2.wdp"/><Relationship Id="rId5" Type="http://schemas.microsoft.com/office/2007/relationships/hdphoto" Target="../media/hdphoto1.wdp"/><Relationship Id="rId10"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6.tif"/><Relationship Id="rId13" Type="http://schemas.openxmlformats.org/officeDocument/2006/relationships/image" Target="../media/image21.jpeg"/><Relationship Id="rId18" Type="http://schemas.openxmlformats.org/officeDocument/2006/relationships/image" Target="../media/image26.png"/><Relationship Id="rId3" Type="http://schemas.openxmlformats.org/officeDocument/2006/relationships/image" Target="../media/image2.svg"/><Relationship Id="rId21" Type="http://schemas.openxmlformats.org/officeDocument/2006/relationships/image" Target="../media/image29.jpeg"/><Relationship Id="rId7" Type="http://schemas.openxmlformats.org/officeDocument/2006/relationships/image" Target="../media/image15.jpeg"/><Relationship Id="rId12" Type="http://schemas.openxmlformats.org/officeDocument/2006/relationships/image" Target="../media/image20.jpeg"/><Relationship Id="rId17" Type="http://schemas.openxmlformats.org/officeDocument/2006/relationships/image" Target="../media/image25.jpeg"/><Relationship Id="rId2" Type="http://schemas.openxmlformats.org/officeDocument/2006/relationships/image" Target="../media/image1.png"/><Relationship Id="rId16" Type="http://schemas.openxmlformats.org/officeDocument/2006/relationships/image" Target="../media/image24.jpeg"/><Relationship Id="rId20"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14.tif"/><Relationship Id="rId11" Type="http://schemas.openxmlformats.org/officeDocument/2006/relationships/image" Target="../media/image19.jpeg"/><Relationship Id="rId5" Type="http://schemas.openxmlformats.org/officeDocument/2006/relationships/image" Target="../media/image3.png"/><Relationship Id="rId15" Type="http://schemas.openxmlformats.org/officeDocument/2006/relationships/image" Target="../media/image23.jpeg"/><Relationship Id="rId10" Type="http://schemas.openxmlformats.org/officeDocument/2006/relationships/image" Target="../media/image18.tif"/><Relationship Id="rId19" Type="http://schemas.openxmlformats.org/officeDocument/2006/relationships/image" Target="../media/image27.jpeg"/><Relationship Id="rId4" Type="http://schemas.openxmlformats.org/officeDocument/2006/relationships/image" Target="../media/image4.png"/><Relationship Id="rId9" Type="http://schemas.openxmlformats.org/officeDocument/2006/relationships/image" Target="../media/image17.jpeg"/><Relationship Id="rId14" Type="http://schemas.openxmlformats.org/officeDocument/2006/relationships/image" Target="../media/image22.jpeg"/><Relationship Id="rId22"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1.png"/><Relationship Id="rId4" Type="http://schemas.openxmlformats.org/officeDocument/2006/relationships/hyperlink" Target="https://www.numerique.gouv.fr/publications/feuille-de-route-dinu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hyperlink" Target="https://www.legifrance.gouv.fr/affichTexte.do?cidTexte=JORFTEXT000000636232&amp;categorieLien=cid" TargetMode="External"/><Relationship Id="rId4" Type="http://schemas.openxmlformats.org/officeDocument/2006/relationships/hyperlink" Target="https://www.legifrance.gouv.fr/affichTexte.do?cidTexte=JORFTEXT000000886460&amp;categorieLien=cid"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sv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www.legifrance.gouv.fr/affichTexteArticle.do?cidTexte=JORFTEXT000000636232&amp;idArticle=LEGIARTI000006317203&amp;dateTexte=&amp;categorieLien=cid" TargetMode="External"/><Relationship Id="rId5" Type="http://schemas.openxmlformats.org/officeDocument/2006/relationships/hyperlink" Target="https://www.legifrance.gouv.fr/affichCodeArticle.do?cidTexte=LEGITEXT000031366350&amp;idArticle=LEGIARTI000031367350&amp;dateTexte=&amp;categorieLien=cid" TargetMode="External"/><Relationship Id="rId4" Type="http://schemas.openxmlformats.org/officeDocument/2006/relationships/hyperlink" Target="https://www.legifrance.gouv.fr/affichTexteArticle.do;jsessionid=90298A8E768F5077C6A89CEF4F5BCA1F.tplgfr36s_1?cidTexte=JORFTEXT000033283792&amp;idArticle=LEGIARTI000033286700&amp;dateTexte=20161022"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33.tif"/><Relationship Id="rId3" Type="http://schemas.openxmlformats.org/officeDocument/2006/relationships/image" Target="../media/image1.png"/><Relationship Id="rId7" Type="http://schemas.openxmlformats.org/officeDocument/2006/relationships/hyperlink" Target="https://www.legifrance.gouv.fr/codes/article_lc/LEGIARTI000033219997" TargetMode="External"/><Relationship Id="rId12" Type="http://schemas.openxmlformats.org/officeDocument/2006/relationships/image" Target="../media/image37.tif"/><Relationship Id="rId2" Type="http://schemas.openxmlformats.org/officeDocument/2006/relationships/image" Target="../media/image32.jpe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36.png"/><Relationship Id="rId5" Type="http://schemas.openxmlformats.org/officeDocument/2006/relationships/image" Target="../media/image4.png"/><Relationship Id="rId10" Type="http://schemas.openxmlformats.org/officeDocument/2006/relationships/image" Target="../media/image35.png"/><Relationship Id="rId4" Type="http://schemas.openxmlformats.org/officeDocument/2006/relationships/image" Target="../media/image2.svg"/><Relationship Id="rId9"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0342" y="283905"/>
            <a:ext cx="1662831" cy="831416"/>
          </a:xfrm>
          <a:custGeom>
            <a:avLst/>
            <a:gdLst/>
            <a:ahLst/>
            <a:cxnLst/>
            <a:rect l="l" t="t" r="r" b="b"/>
            <a:pathLst>
              <a:path w="1662831" h="831416">
                <a:moveTo>
                  <a:pt x="0" y="0"/>
                </a:moveTo>
                <a:lnTo>
                  <a:pt x="1662831" y="0"/>
                </a:lnTo>
                <a:lnTo>
                  <a:pt x="1662831" y="831416"/>
                </a:lnTo>
                <a:lnTo>
                  <a:pt x="0" y="8314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grpSp>
        <p:nvGrpSpPr>
          <p:cNvPr id="3" name="Group 3"/>
          <p:cNvGrpSpPr/>
          <p:nvPr/>
        </p:nvGrpSpPr>
        <p:grpSpPr>
          <a:xfrm>
            <a:off x="9810750" y="-1485776"/>
            <a:ext cx="13258553" cy="1325855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91"/>
            </a:solidFill>
            <a:ln w="571500" cap="sq">
              <a:solidFill>
                <a:srgbClr val="009099"/>
              </a:solidFill>
              <a:prstDash val="solid"/>
              <a:miter/>
            </a:ln>
          </p:spPr>
          <p:txBody>
            <a:bodyPr/>
            <a:lstStyle/>
            <a:p>
              <a:endParaRPr lang="fr-FR"/>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15" name="Group 15"/>
          <p:cNvGrpSpPr/>
          <p:nvPr/>
        </p:nvGrpSpPr>
        <p:grpSpPr>
          <a:xfrm>
            <a:off x="8587763" y="1324108"/>
            <a:ext cx="1398750" cy="139875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91"/>
            </a:solidFill>
            <a:ln w="161925" cap="sq">
              <a:solidFill>
                <a:srgbClr val="009099"/>
              </a:solidFill>
              <a:prstDash val="solid"/>
              <a:miter/>
            </a:ln>
          </p:spPr>
          <p:txBody>
            <a:bodyPr/>
            <a:lstStyle/>
            <a:p>
              <a:endParaRPr lang="fr-FR"/>
            </a:p>
          </p:txBody>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25" name="AutoShape 25"/>
          <p:cNvSpPr/>
          <p:nvPr/>
        </p:nvSpPr>
        <p:spPr>
          <a:xfrm>
            <a:off x="5683926" y="5375821"/>
            <a:ext cx="3176777" cy="0"/>
          </a:xfrm>
          <a:prstGeom prst="line">
            <a:avLst/>
          </a:prstGeom>
          <a:ln w="38100" cap="flat">
            <a:solidFill>
              <a:srgbClr val="000000"/>
            </a:solidFill>
            <a:prstDash val="solid"/>
            <a:headEnd type="none" w="sm" len="sm"/>
            <a:tailEnd type="none" w="sm" len="sm"/>
          </a:ln>
        </p:spPr>
        <p:txBody>
          <a:bodyPr/>
          <a:lstStyle/>
          <a:p>
            <a:endParaRPr lang="fr-FR"/>
          </a:p>
        </p:txBody>
      </p:sp>
      <p:sp>
        <p:nvSpPr>
          <p:cNvPr id="30" name="AutoShape 30"/>
          <p:cNvSpPr/>
          <p:nvPr/>
        </p:nvSpPr>
        <p:spPr>
          <a:xfrm>
            <a:off x="430342" y="9840743"/>
            <a:ext cx="17331577" cy="0"/>
          </a:xfrm>
          <a:prstGeom prst="line">
            <a:avLst/>
          </a:prstGeom>
          <a:ln w="19050" cap="flat">
            <a:solidFill>
              <a:srgbClr val="000000"/>
            </a:solidFill>
            <a:prstDash val="solid"/>
            <a:headEnd type="none" w="sm" len="sm"/>
            <a:tailEnd type="none" w="sm" len="sm"/>
          </a:ln>
        </p:spPr>
        <p:txBody>
          <a:bodyPr/>
          <a:lstStyle/>
          <a:p>
            <a:endParaRPr lang="fr-FR"/>
          </a:p>
        </p:txBody>
      </p:sp>
      <p:sp>
        <p:nvSpPr>
          <p:cNvPr id="35" name="TextBox 35"/>
          <p:cNvSpPr txBox="1"/>
          <p:nvPr/>
        </p:nvSpPr>
        <p:spPr>
          <a:xfrm>
            <a:off x="1019175" y="6417962"/>
            <a:ext cx="7533088" cy="352398"/>
          </a:xfrm>
          <a:prstGeom prst="rect">
            <a:avLst/>
          </a:prstGeom>
        </p:spPr>
        <p:txBody>
          <a:bodyPr lIns="0" tIns="0" rIns="0" bIns="0" rtlCol="0" anchor="t">
            <a:spAutoFit/>
          </a:bodyPr>
          <a:lstStyle/>
          <a:p>
            <a:pPr algn="just">
              <a:lnSpc>
                <a:spcPts val="2879"/>
              </a:lnSpc>
            </a:pPr>
            <a:r>
              <a:rPr lang="en-US" sz="2399" dirty="0" err="1">
                <a:solidFill>
                  <a:srgbClr val="000000"/>
                </a:solidFill>
                <a:latin typeface="Marianne"/>
                <a:ea typeface="Marianne"/>
                <a:cs typeface="Marianne"/>
                <a:sym typeface="Marianne"/>
              </a:rPr>
              <a:t>Octobre</a:t>
            </a:r>
            <a:r>
              <a:rPr lang="en-US" sz="2399" dirty="0">
                <a:solidFill>
                  <a:srgbClr val="000000"/>
                </a:solidFill>
                <a:latin typeface="Marianne"/>
                <a:ea typeface="Marianne"/>
                <a:cs typeface="Marianne"/>
                <a:sym typeface="Marianne"/>
              </a:rPr>
              <a:t> 2024</a:t>
            </a:r>
          </a:p>
        </p:txBody>
      </p:sp>
      <p:sp>
        <p:nvSpPr>
          <p:cNvPr id="36" name="TextBox 36"/>
          <p:cNvSpPr txBox="1"/>
          <p:nvPr/>
        </p:nvSpPr>
        <p:spPr>
          <a:xfrm>
            <a:off x="394957" y="2662002"/>
            <a:ext cx="8967338" cy="1769715"/>
          </a:xfrm>
          <a:prstGeom prst="rect">
            <a:avLst/>
          </a:prstGeom>
        </p:spPr>
        <p:txBody>
          <a:bodyPr wrap="square" lIns="0" tIns="0" rIns="0" bIns="0" rtlCol="0" anchor="t">
            <a:spAutoFit/>
          </a:bodyPr>
          <a:lstStyle/>
          <a:p>
            <a:pPr algn="l">
              <a:lnSpc>
                <a:spcPts val="6854"/>
              </a:lnSpc>
            </a:pPr>
            <a:r>
              <a:rPr lang="en-US" sz="6288" b="1" dirty="0" err="1">
                <a:solidFill>
                  <a:srgbClr val="000091"/>
                </a:solidFill>
                <a:latin typeface="Marianne Ultra-Bold"/>
                <a:ea typeface="Marianne Ultra-Bold"/>
                <a:cs typeface="Marianne Ultra-Bold"/>
                <a:sym typeface="Marianne Ultra-Bold"/>
              </a:rPr>
              <a:t>Présentation</a:t>
            </a:r>
            <a:r>
              <a:rPr lang="en-US" sz="6288" b="1" dirty="0">
                <a:solidFill>
                  <a:srgbClr val="000091"/>
                </a:solidFill>
                <a:latin typeface="Marianne Ultra-Bold"/>
                <a:ea typeface="Marianne Ultra-Bold"/>
                <a:cs typeface="Marianne Ultra-Bold"/>
                <a:sym typeface="Marianne Ultra-Bold"/>
              </a:rPr>
              <a:t> Démarches </a:t>
            </a:r>
            <a:r>
              <a:rPr lang="en-US" sz="6288" b="1" dirty="0" err="1">
                <a:solidFill>
                  <a:srgbClr val="000091"/>
                </a:solidFill>
                <a:latin typeface="Marianne Ultra-Bold"/>
                <a:ea typeface="Marianne Ultra-Bold"/>
                <a:cs typeface="Marianne Ultra-Bold"/>
                <a:sym typeface="Marianne Ultra-Bold"/>
              </a:rPr>
              <a:t>simplifiées</a:t>
            </a:r>
            <a:endParaRPr lang="en-US" sz="6288" b="1" dirty="0">
              <a:solidFill>
                <a:srgbClr val="000091"/>
              </a:solidFill>
              <a:latin typeface="Marianne Ultra-Bold"/>
              <a:ea typeface="Marianne Ultra-Bold"/>
              <a:cs typeface="Marianne Ultra-Bold"/>
              <a:sym typeface="Marianne Ultra-Bold"/>
            </a:endParaRPr>
          </a:p>
        </p:txBody>
      </p:sp>
      <p:sp>
        <p:nvSpPr>
          <p:cNvPr id="39" name="Freeform 3">
            <a:extLst>
              <a:ext uri="{FF2B5EF4-FFF2-40B4-BE49-F238E27FC236}">
                <a16:creationId xmlns:a16="http://schemas.microsoft.com/office/drawing/2014/main" id="{E97FB188-FAC3-2E40-9E73-938BF146C06E}"/>
              </a:ext>
            </a:extLst>
          </p:cNvPr>
          <p:cNvSpPr/>
          <p:nvPr/>
        </p:nvSpPr>
        <p:spPr>
          <a:xfrm>
            <a:off x="15893332" y="476731"/>
            <a:ext cx="1244850" cy="1277180"/>
          </a:xfrm>
          <a:custGeom>
            <a:avLst/>
            <a:gdLst/>
            <a:ahLst/>
            <a:cxnLst/>
            <a:rect l="l" t="t" r="r" b="b"/>
            <a:pathLst>
              <a:path w="1244850" h="1197577">
                <a:moveTo>
                  <a:pt x="0" y="0"/>
                </a:moveTo>
                <a:lnTo>
                  <a:pt x="1244849" y="0"/>
                </a:lnTo>
                <a:lnTo>
                  <a:pt x="1244849" y="1197577"/>
                </a:lnTo>
                <a:lnTo>
                  <a:pt x="0" y="1197577"/>
                </a:lnTo>
                <a:lnTo>
                  <a:pt x="0" y="0"/>
                </a:lnTo>
                <a:close/>
              </a:path>
            </a:pathLst>
          </a:custGeom>
          <a:blipFill>
            <a:blip r:embed="rId4"/>
            <a:stretch>
              <a:fillRect/>
            </a:stretch>
          </a:blipFill>
        </p:spPr>
        <p:txBody>
          <a:bodyPr/>
          <a:lstStyle/>
          <a:p>
            <a:endParaRPr lang="fr-FR"/>
          </a:p>
        </p:txBody>
      </p:sp>
      <p:sp>
        <p:nvSpPr>
          <p:cNvPr id="40" name="Freeform 14">
            <a:extLst>
              <a:ext uri="{FF2B5EF4-FFF2-40B4-BE49-F238E27FC236}">
                <a16:creationId xmlns:a16="http://schemas.microsoft.com/office/drawing/2014/main" id="{6E8964EB-CFB7-5044-990B-6A159EAF8634}"/>
              </a:ext>
            </a:extLst>
          </p:cNvPr>
          <p:cNvSpPr/>
          <p:nvPr/>
        </p:nvSpPr>
        <p:spPr>
          <a:xfrm>
            <a:off x="17232016" y="476731"/>
            <a:ext cx="1132184" cy="1277180"/>
          </a:xfrm>
          <a:custGeom>
            <a:avLst/>
            <a:gdLst/>
            <a:ahLst/>
            <a:cxnLst/>
            <a:rect l="l" t="t" r="r" b="b"/>
            <a:pathLst>
              <a:path w="502995" h="723822">
                <a:moveTo>
                  <a:pt x="0" y="0"/>
                </a:moveTo>
                <a:lnTo>
                  <a:pt x="502995" y="0"/>
                </a:lnTo>
                <a:lnTo>
                  <a:pt x="502995" y="723822"/>
                </a:lnTo>
                <a:lnTo>
                  <a:pt x="0" y="723822"/>
                </a:lnTo>
                <a:lnTo>
                  <a:pt x="0" y="0"/>
                </a:lnTo>
                <a:close/>
              </a:path>
            </a:pathLst>
          </a:custGeom>
          <a:blipFill>
            <a:blip r:embed="rId5"/>
            <a:stretch>
              <a:fillRect/>
            </a:stretch>
          </a:blipFill>
        </p:spPr>
        <p:txBody>
          <a:bodyPr/>
          <a:lstStyle/>
          <a:p>
            <a:endParaRPr lang="fr-F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0342" y="283905"/>
            <a:ext cx="1662831" cy="831416"/>
          </a:xfrm>
          <a:custGeom>
            <a:avLst/>
            <a:gdLst/>
            <a:ahLst/>
            <a:cxnLst/>
            <a:rect l="l" t="t" r="r" b="b"/>
            <a:pathLst>
              <a:path w="1662831" h="831416">
                <a:moveTo>
                  <a:pt x="0" y="0"/>
                </a:moveTo>
                <a:lnTo>
                  <a:pt x="1662831" y="0"/>
                </a:lnTo>
                <a:lnTo>
                  <a:pt x="1662831" y="831416"/>
                </a:lnTo>
                <a:lnTo>
                  <a:pt x="0" y="8314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grpSp>
        <p:nvGrpSpPr>
          <p:cNvPr id="3" name="Group 3"/>
          <p:cNvGrpSpPr/>
          <p:nvPr/>
        </p:nvGrpSpPr>
        <p:grpSpPr>
          <a:xfrm>
            <a:off x="9891537" y="889330"/>
            <a:ext cx="8462247" cy="1259857"/>
            <a:chOff x="0" y="0"/>
            <a:chExt cx="2228740" cy="331814"/>
          </a:xfrm>
        </p:grpSpPr>
        <p:sp>
          <p:nvSpPr>
            <p:cNvPr id="4" name="Freeform 4"/>
            <p:cNvSpPr/>
            <p:nvPr/>
          </p:nvSpPr>
          <p:spPr>
            <a:xfrm>
              <a:off x="0" y="0"/>
              <a:ext cx="2228740" cy="331814"/>
            </a:xfrm>
            <a:custGeom>
              <a:avLst/>
              <a:gdLst/>
              <a:ahLst/>
              <a:cxnLst/>
              <a:rect l="l" t="t" r="r" b="b"/>
              <a:pathLst>
                <a:path w="2228740" h="331814">
                  <a:moveTo>
                    <a:pt x="0" y="0"/>
                  </a:moveTo>
                  <a:lnTo>
                    <a:pt x="2228740" y="0"/>
                  </a:lnTo>
                  <a:lnTo>
                    <a:pt x="2228740" y="331814"/>
                  </a:lnTo>
                  <a:lnTo>
                    <a:pt x="0" y="331814"/>
                  </a:lnTo>
                  <a:close/>
                </a:path>
              </a:pathLst>
            </a:custGeom>
            <a:solidFill>
              <a:srgbClr val="FFFFFF"/>
            </a:solidFill>
          </p:spPr>
          <p:txBody>
            <a:bodyPr/>
            <a:lstStyle/>
            <a:p>
              <a:endParaRPr lang="fr-FR"/>
            </a:p>
          </p:txBody>
        </p:sp>
        <p:sp>
          <p:nvSpPr>
            <p:cNvPr id="5" name="TextBox 5"/>
            <p:cNvSpPr txBox="1"/>
            <p:nvPr/>
          </p:nvSpPr>
          <p:spPr>
            <a:xfrm>
              <a:off x="0" y="-38100"/>
              <a:ext cx="2228740" cy="369914"/>
            </a:xfrm>
            <a:prstGeom prst="rect">
              <a:avLst/>
            </a:prstGeom>
          </p:spPr>
          <p:txBody>
            <a:bodyPr lIns="50800" tIns="50800" rIns="50800" bIns="50800" rtlCol="0" anchor="ctr"/>
            <a:lstStyle/>
            <a:p>
              <a:pPr algn="ctr">
                <a:lnSpc>
                  <a:spcPts val="3359"/>
                </a:lnSpc>
              </a:pPr>
              <a:endParaRPr/>
            </a:p>
          </p:txBody>
        </p:sp>
      </p:grpSp>
      <p:grpSp>
        <p:nvGrpSpPr>
          <p:cNvPr id="6" name="Group 6"/>
          <p:cNvGrpSpPr/>
          <p:nvPr/>
        </p:nvGrpSpPr>
        <p:grpSpPr>
          <a:xfrm>
            <a:off x="430342" y="9569893"/>
            <a:ext cx="3356534" cy="1690370"/>
            <a:chOff x="0" y="0"/>
            <a:chExt cx="884025" cy="445200"/>
          </a:xfrm>
        </p:grpSpPr>
        <p:sp>
          <p:nvSpPr>
            <p:cNvPr id="7" name="Freeform 7"/>
            <p:cNvSpPr/>
            <p:nvPr/>
          </p:nvSpPr>
          <p:spPr>
            <a:xfrm>
              <a:off x="0" y="0"/>
              <a:ext cx="884025" cy="445200"/>
            </a:xfrm>
            <a:custGeom>
              <a:avLst/>
              <a:gdLst/>
              <a:ahLst/>
              <a:cxnLst/>
              <a:rect l="l" t="t" r="r" b="b"/>
              <a:pathLst>
                <a:path w="884025" h="445200">
                  <a:moveTo>
                    <a:pt x="0" y="0"/>
                  </a:moveTo>
                  <a:lnTo>
                    <a:pt x="884025" y="0"/>
                  </a:lnTo>
                  <a:lnTo>
                    <a:pt x="884025" y="445200"/>
                  </a:lnTo>
                  <a:lnTo>
                    <a:pt x="0" y="445200"/>
                  </a:lnTo>
                  <a:close/>
                </a:path>
              </a:pathLst>
            </a:custGeom>
            <a:solidFill>
              <a:srgbClr val="FFFFFF"/>
            </a:solidFill>
          </p:spPr>
          <p:txBody>
            <a:bodyPr/>
            <a:lstStyle/>
            <a:p>
              <a:endParaRPr lang="fr-FR"/>
            </a:p>
          </p:txBody>
        </p:sp>
        <p:sp>
          <p:nvSpPr>
            <p:cNvPr id="8" name="TextBox 8"/>
            <p:cNvSpPr txBox="1"/>
            <p:nvPr/>
          </p:nvSpPr>
          <p:spPr>
            <a:xfrm>
              <a:off x="0" y="-38100"/>
              <a:ext cx="884025" cy="483300"/>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17761918" y="1259857"/>
            <a:ext cx="3086100" cy="8310036"/>
            <a:chOff x="0" y="0"/>
            <a:chExt cx="812800" cy="2188651"/>
          </a:xfrm>
        </p:grpSpPr>
        <p:sp>
          <p:nvSpPr>
            <p:cNvPr id="10" name="Freeform 10"/>
            <p:cNvSpPr/>
            <p:nvPr/>
          </p:nvSpPr>
          <p:spPr>
            <a:xfrm>
              <a:off x="0" y="0"/>
              <a:ext cx="812800" cy="2188651"/>
            </a:xfrm>
            <a:custGeom>
              <a:avLst/>
              <a:gdLst/>
              <a:ahLst/>
              <a:cxnLst/>
              <a:rect l="l" t="t" r="r" b="b"/>
              <a:pathLst>
                <a:path w="812800" h="2188651">
                  <a:moveTo>
                    <a:pt x="0" y="0"/>
                  </a:moveTo>
                  <a:lnTo>
                    <a:pt x="812800" y="0"/>
                  </a:lnTo>
                  <a:lnTo>
                    <a:pt x="812800" y="2188651"/>
                  </a:lnTo>
                  <a:lnTo>
                    <a:pt x="0" y="2188651"/>
                  </a:lnTo>
                  <a:close/>
                </a:path>
              </a:pathLst>
            </a:custGeom>
            <a:solidFill>
              <a:srgbClr val="FFFFFF"/>
            </a:solidFill>
          </p:spPr>
          <p:txBody>
            <a:bodyPr/>
            <a:lstStyle/>
            <a:p>
              <a:endParaRPr lang="fr-FR"/>
            </a:p>
          </p:txBody>
        </p:sp>
        <p:sp>
          <p:nvSpPr>
            <p:cNvPr id="11" name="TextBox 11"/>
            <p:cNvSpPr txBox="1"/>
            <p:nvPr/>
          </p:nvSpPr>
          <p:spPr>
            <a:xfrm>
              <a:off x="0" y="-38100"/>
              <a:ext cx="812800" cy="2226751"/>
            </a:xfrm>
            <a:prstGeom prst="rect">
              <a:avLst/>
            </a:prstGeom>
          </p:spPr>
          <p:txBody>
            <a:bodyPr lIns="50800" tIns="50800" rIns="50800" bIns="50800" rtlCol="0" anchor="ctr"/>
            <a:lstStyle/>
            <a:p>
              <a:pPr algn="ctr">
                <a:lnSpc>
                  <a:spcPts val="3359"/>
                </a:lnSpc>
              </a:pPr>
              <a:endParaRPr/>
            </a:p>
          </p:txBody>
        </p:sp>
      </p:grpSp>
      <p:grpSp>
        <p:nvGrpSpPr>
          <p:cNvPr id="12" name="Group 12"/>
          <p:cNvGrpSpPr/>
          <p:nvPr/>
        </p:nvGrpSpPr>
        <p:grpSpPr>
          <a:xfrm>
            <a:off x="13892651" y="9569893"/>
            <a:ext cx="5612242" cy="983889"/>
            <a:chOff x="0" y="0"/>
            <a:chExt cx="1478121" cy="259131"/>
          </a:xfrm>
        </p:grpSpPr>
        <p:sp>
          <p:nvSpPr>
            <p:cNvPr id="13" name="Freeform 13"/>
            <p:cNvSpPr/>
            <p:nvPr/>
          </p:nvSpPr>
          <p:spPr>
            <a:xfrm>
              <a:off x="0" y="0"/>
              <a:ext cx="1478121" cy="259131"/>
            </a:xfrm>
            <a:custGeom>
              <a:avLst/>
              <a:gdLst/>
              <a:ahLst/>
              <a:cxnLst/>
              <a:rect l="l" t="t" r="r" b="b"/>
              <a:pathLst>
                <a:path w="1478121" h="259131">
                  <a:moveTo>
                    <a:pt x="0" y="0"/>
                  </a:moveTo>
                  <a:lnTo>
                    <a:pt x="1478121" y="0"/>
                  </a:lnTo>
                  <a:lnTo>
                    <a:pt x="1478121" y="259131"/>
                  </a:lnTo>
                  <a:lnTo>
                    <a:pt x="0" y="259131"/>
                  </a:lnTo>
                  <a:close/>
                </a:path>
              </a:pathLst>
            </a:custGeom>
            <a:solidFill>
              <a:srgbClr val="FFFFFF"/>
            </a:solidFill>
          </p:spPr>
          <p:txBody>
            <a:bodyPr/>
            <a:lstStyle/>
            <a:p>
              <a:endParaRPr lang="fr-FR"/>
            </a:p>
          </p:txBody>
        </p:sp>
        <p:sp>
          <p:nvSpPr>
            <p:cNvPr id="14" name="TextBox 14"/>
            <p:cNvSpPr txBox="1"/>
            <p:nvPr/>
          </p:nvSpPr>
          <p:spPr>
            <a:xfrm>
              <a:off x="0" y="-38100"/>
              <a:ext cx="1478121" cy="297231"/>
            </a:xfrm>
            <a:prstGeom prst="rect">
              <a:avLst/>
            </a:prstGeom>
          </p:spPr>
          <p:txBody>
            <a:bodyPr lIns="50800" tIns="50800" rIns="50800" bIns="50800" rtlCol="0" anchor="ctr"/>
            <a:lstStyle/>
            <a:p>
              <a:pPr algn="ctr">
                <a:lnSpc>
                  <a:spcPts val="3359"/>
                </a:lnSpc>
              </a:pPr>
              <a:endParaRPr/>
            </a:p>
          </p:txBody>
        </p:sp>
      </p:grpSp>
      <p:sp>
        <p:nvSpPr>
          <p:cNvPr id="15" name="AutoShape 15"/>
          <p:cNvSpPr/>
          <p:nvPr/>
        </p:nvSpPr>
        <p:spPr>
          <a:xfrm>
            <a:off x="430342" y="9840743"/>
            <a:ext cx="17331577" cy="0"/>
          </a:xfrm>
          <a:prstGeom prst="line">
            <a:avLst/>
          </a:prstGeom>
          <a:ln w="19050" cap="flat">
            <a:solidFill>
              <a:srgbClr val="000000"/>
            </a:solidFill>
            <a:prstDash val="solid"/>
            <a:headEnd type="none" w="sm" len="sm"/>
            <a:tailEnd type="none" w="sm" len="sm"/>
          </a:ln>
        </p:spPr>
        <p:txBody>
          <a:bodyPr/>
          <a:lstStyle/>
          <a:p>
            <a:endParaRPr lang="fr-FR"/>
          </a:p>
        </p:txBody>
      </p:sp>
      <p:grpSp>
        <p:nvGrpSpPr>
          <p:cNvPr id="16" name="Group 16"/>
          <p:cNvGrpSpPr/>
          <p:nvPr/>
        </p:nvGrpSpPr>
        <p:grpSpPr>
          <a:xfrm>
            <a:off x="430342" y="1259857"/>
            <a:ext cx="17331577" cy="1029546"/>
            <a:chOff x="0" y="0"/>
            <a:chExt cx="23108769" cy="1372728"/>
          </a:xfrm>
        </p:grpSpPr>
        <p:grpSp>
          <p:nvGrpSpPr>
            <p:cNvPr id="17" name="Group 17"/>
            <p:cNvGrpSpPr/>
            <p:nvPr/>
          </p:nvGrpSpPr>
          <p:grpSpPr>
            <a:xfrm>
              <a:off x="0" y="0"/>
              <a:ext cx="23108769" cy="1372728"/>
              <a:chOff x="0" y="0"/>
              <a:chExt cx="4523103" cy="268685"/>
            </a:xfrm>
          </p:grpSpPr>
          <p:sp>
            <p:nvSpPr>
              <p:cNvPr id="18" name="Freeform 18"/>
              <p:cNvSpPr/>
              <p:nvPr/>
            </p:nvSpPr>
            <p:spPr>
              <a:xfrm>
                <a:off x="0" y="0"/>
                <a:ext cx="4523103" cy="268685"/>
              </a:xfrm>
              <a:custGeom>
                <a:avLst/>
                <a:gdLst/>
                <a:ahLst/>
                <a:cxnLst/>
                <a:rect l="l" t="t" r="r" b="b"/>
                <a:pathLst>
                  <a:path w="4523103" h="268685">
                    <a:moveTo>
                      <a:pt x="4319903" y="0"/>
                    </a:moveTo>
                    <a:cubicBezTo>
                      <a:pt x="4432127" y="0"/>
                      <a:pt x="4523103" y="60147"/>
                      <a:pt x="4523103" y="134343"/>
                    </a:cubicBezTo>
                    <a:cubicBezTo>
                      <a:pt x="4523103" y="208538"/>
                      <a:pt x="4432127" y="268685"/>
                      <a:pt x="4319903" y="268685"/>
                    </a:cubicBezTo>
                    <a:lnTo>
                      <a:pt x="203200" y="268685"/>
                    </a:lnTo>
                    <a:cubicBezTo>
                      <a:pt x="90976" y="268685"/>
                      <a:pt x="0" y="208538"/>
                      <a:pt x="0" y="134343"/>
                    </a:cubicBezTo>
                    <a:cubicBezTo>
                      <a:pt x="0" y="60147"/>
                      <a:pt x="90976" y="0"/>
                      <a:pt x="203200" y="0"/>
                    </a:cubicBezTo>
                    <a:close/>
                  </a:path>
                </a:pathLst>
              </a:custGeom>
              <a:solidFill>
                <a:srgbClr val="000091"/>
              </a:solidFill>
              <a:ln w="85725" cap="sq">
                <a:solidFill>
                  <a:srgbClr val="009099"/>
                </a:solidFill>
                <a:prstDash val="solid"/>
                <a:miter/>
              </a:ln>
            </p:spPr>
            <p:txBody>
              <a:bodyPr/>
              <a:lstStyle/>
              <a:p>
                <a:endParaRPr lang="fr-FR"/>
              </a:p>
            </p:txBody>
          </p:sp>
          <p:sp>
            <p:nvSpPr>
              <p:cNvPr id="19" name="TextBox 19"/>
              <p:cNvSpPr txBox="1"/>
              <p:nvPr/>
            </p:nvSpPr>
            <p:spPr>
              <a:xfrm>
                <a:off x="0" y="-38100"/>
                <a:ext cx="4523103" cy="306785"/>
              </a:xfrm>
              <a:prstGeom prst="rect">
                <a:avLst/>
              </a:prstGeom>
            </p:spPr>
            <p:txBody>
              <a:bodyPr lIns="50800" tIns="50800" rIns="50800" bIns="50800" rtlCol="0" anchor="ctr"/>
              <a:lstStyle/>
              <a:p>
                <a:pPr algn="ctr">
                  <a:lnSpc>
                    <a:spcPts val="3359"/>
                  </a:lnSpc>
                </a:pPr>
                <a:endParaRPr/>
              </a:p>
            </p:txBody>
          </p:sp>
        </p:grpSp>
        <p:sp>
          <p:nvSpPr>
            <p:cNvPr id="20" name="TextBox 20"/>
            <p:cNvSpPr txBox="1"/>
            <p:nvPr/>
          </p:nvSpPr>
          <p:spPr>
            <a:xfrm>
              <a:off x="1817185" y="265576"/>
              <a:ext cx="19474398" cy="763270"/>
            </a:xfrm>
            <a:prstGeom prst="rect">
              <a:avLst/>
            </a:prstGeom>
          </p:spPr>
          <p:txBody>
            <a:bodyPr lIns="0" tIns="0" rIns="0" bIns="0" rtlCol="0" anchor="t">
              <a:spAutoFit/>
            </a:bodyPr>
            <a:lstStyle/>
            <a:p>
              <a:pPr algn="ctr">
                <a:lnSpc>
                  <a:spcPts val="4484"/>
                </a:lnSpc>
              </a:pPr>
              <a:r>
                <a:rPr lang="en-US" sz="3900" b="1" dirty="0" err="1">
                  <a:solidFill>
                    <a:srgbClr val="FFFFFF"/>
                  </a:solidFill>
                  <a:latin typeface="Marianne Bold"/>
                  <a:ea typeface="Marianne Bold"/>
                  <a:cs typeface="Marianne Bold"/>
                  <a:sym typeface="Marianne Bold"/>
                </a:rPr>
                <a:t>Utiliser</a:t>
              </a:r>
              <a:r>
                <a:rPr lang="en-US" sz="3900" b="1" dirty="0">
                  <a:solidFill>
                    <a:srgbClr val="FFFFFF"/>
                  </a:solidFill>
                  <a:latin typeface="Marianne Bold"/>
                  <a:ea typeface="Marianne Bold"/>
                  <a:cs typeface="Marianne Bold"/>
                  <a:sym typeface="Marianne Bold"/>
                </a:rPr>
                <a:t> DS, </a:t>
              </a:r>
              <a:r>
                <a:rPr lang="en-US" sz="3900" b="1" dirty="0" err="1">
                  <a:solidFill>
                    <a:srgbClr val="FFFFFF"/>
                  </a:solidFill>
                  <a:latin typeface="Marianne Bold"/>
                  <a:ea typeface="Marianne Bold"/>
                  <a:cs typeface="Marianne Bold"/>
                  <a:sym typeface="Marianne Bold"/>
                </a:rPr>
                <a:t>c’est</a:t>
              </a:r>
              <a:r>
                <a:rPr lang="en-US" sz="3900" b="1" dirty="0">
                  <a:solidFill>
                    <a:srgbClr val="FFFFFF"/>
                  </a:solidFill>
                  <a:latin typeface="Marianne Bold"/>
                  <a:ea typeface="Marianne Bold"/>
                  <a:cs typeface="Marianne Bold"/>
                  <a:sym typeface="Marianne Bold"/>
                </a:rPr>
                <a:t> </a:t>
              </a:r>
              <a:r>
                <a:rPr lang="en-US" sz="3900" b="1" dirty="0" err="1">
                  <a:solidFill>
                    <a:srgbClr val="FFFFFF"/>
                  </a:solidFill>
                  <a:latin typeface="Marianne Bold"/>
                  <a:ea typeface="Marianne Bold"/>
                  <a:cs typeface="Marianne Bold"/>
                  <a:sym typeface="Marianne Bold"/>
                </a:rPr>
                <a:t>aussi</a:t>
              </a:r>
              <a:r>
                <a:rPr lang="en-US" sz="3900" b="1" dirty="0">
                  <a:solidFill>
                    <a:srgbClr val="FFFFFF"/>
                  </a:solidFill>
                  <a:latin typeface="Marianne Bold"/>
                  <a:ea typeface="Marianne Bold"/>
                  <a:cs typeface="Marianne Bold"/>
                  <a:sym typeface="Marianne Bold"/>
                </a:rPr>
                <a:t> </a:t>
              </a:r>
            </a:p>
          </p:txBody>
        </p:sp>
      </p:grpSp>
      <p:grpSp>
        <p:nvGrpSpPr>
          <p:cNvPr id="47" name="Group 47"/>
          <p:cNvGrpSpPr/>
          <p:nvPr/>
        </p:nvGrpSpPr>
        <p:grpSpPr>
          <a:xfrm>
            <a:off x="17761918" y="1115321"/>
            <a:ext cx="3086100" cy="8623157"/>
            <a:chOff x="0" y="0"/>
            <a:chExt cx="812800" cy="2271120"/>
          </a:xfrm>
        </p:grpSpPr>
        <p:sp>
          <p:nvSpPr>
            <p:cNvPr id="48" name="Freeform 48"/>
            <p:cNvSpPr/>
            <p:nvPr/>
          </p:nvSpPr>
          <p:spPr>
            <a:xfrm>
              <a:off x="0" y="0"/>
              <a:ext cx="812800" cy="2271120"/>
            </a:xfrm>
            <a:custGeom>
              <a:avLst/>
              <a:gdLst/>
              <a:ahLst/>
              <a:cxnLst/>
              <a:rect l="l" t="t" r="r" b="b"/>
              <a:pathLst>
                <a:path w="812800" h="2271120">
                  <a:moveTo>
                    <a:pt x="0" y="0"/>
                  </a:moveTo>
                  <a:lnTo>
                    <a:pt x="812800" y="0"/>
                  </a:lnTo>
                  <a:lnTo>
                    <a:pt x="812800" y="2271120"/>
                  </a:lnTo>
                  <a:lnTo>
                    <a:pt x="0" y="2271120"/>
                  </a:lnTo>
                  <a:close/>
                </a:path>
              </a:pathLst>
            </a:custGeom>
            <a:solidFill>
              <a:srgbClr val="FFFFFF"/>
            </a:solidFill>
          </p:spPr>
          <p:txBody>
            <a:bodyPr/>
            <a:lstStyle/>
            <a:p>
              <a:endParaRPr lang="fr-FR"/>
            </a:p>
          </p:txBody>
        </p:sp>
        <p:sp>
          <p:nvSpPr>
            <p:cNvPr id="49" name="TextBox 49"/>
            <p:cNvSpPr txBox="1"/>
            <p:nvPr/>
          </p:nvSpPr>
          <p:spPr>
            <a:xfrm>
              <a:off x="0" y="-38100"/>
              <a:ext cx="812800" cy="2309220"/>
            </a:xfrm>
            <a:prstGeom prst="rect">
              <a:avLst/>
            </a:prstGeom>
          </p:spPr>
          <p:txBody>
            <a:bodyPr lIns="50800" tIns="50800" rIns="50800" bIns="50800" rtlCol="0" anchor="ctr"/>
            <a:lstStyle/>
            <a:p>
              <a:pPr algn="ctr">
                <a:lnSpc>
                  <a:spcPts val="3359"/>
                </a:lnSpc>
              </a:pPr>
              <a:endParaRPr/>
            </a:p>
          </p:txBody>
        </p:sp>
      </p:grpSp>
      <p:grpSp>
        <p:nvGrpSpPr>
          <p:cNvPr id="51" name="Group 34">
            <a:extLst>
              <a:ext uri="{FF2B5EF4-FFF2-40B4-BE49-F238E27FC236}">
                <a16:creationId xmlns:a16="http://schemas.microsoft.com/office/drawing/2014/main" id="{4BC2FD04-3FA2-3F40-8DB4-5FE222056A4D}"/>
              </a:ext>
            </a:extLst>
          </p:cNvPr>
          <p:cNvGrpSpPr/>
          <p:nvPr/>
        </p:nvGrpSpPr>
        <p:grpSpPr>
          <a:xfrm>
            <a:off x="1516648" y="2857500"/>
            <a:ext cx="1153049" cy="1153049"/>
            <a:chOff x="0" y="0"/>
            <a:chExt cx="812800" cy="812800"/>
          </a:xfrm>
        </p:grpSpPr>
        <p:sp>
          <p:nvSpPr>
            <p:cNvPr id="52" name="Freeform 35">
              <a:extLst>
                <a:ext uri="{FF2B5EF4-FFF2-40B4-BE49-F238E27FC236}">
                  <a16:creationId xmlns:a16="http://schemas.microsoft.com/office/drawing/2014/main" id="{C4C8AF55-7185-564E-88E6-7E39CB43F18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a:solidFill>
                <a:srgbClr val="000091"/>
              </a:solidFill>
              <a:prstDash val="solid"/>
              <a:miter/>
            </a:ln>
          </p:spPr>
          <p:txBody>
            <a:bodyPr/>
            <a:lstStyle/>
            <a:p>
              <a:endParaRPr lang="fr-FR"/>
            </a:p>
          </p:txBody>
        </p:sp>
        <p:sp>
          <p:nvSpPr>
            <p:cNvPr id="53" name="TextBox 36">
              <a:extLst>
                <a:ext uri="{FF2B5EF4-FFF2-40B4-BE49-F238E27FC236}">
                  <a16:creationId xmlns:a16="http://schemas.microsoft.com/office/drawing/2014/main" id="{A59A838D-1604-1544-8048-2EDA16F28F70}"/>
                </a:ext>
              </a:extLst>
            </p:cNvPr>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55" name="TextBox 55">
            <a:extLst>
              <a:ext uri="{FF2B5EF4-FFF2-40B4-BE49-F238E27FC236}">
                <a16:creationId xmlns:a16="http://schemas.microsoft.com/office/drawing/2014/main" id="{8A2D6036-BE7D-7149-8ACF-6DEBE3204137}"/>
              </a:ext>
            </a:extLst>
          </p:cNvPr>
          <p:cNvSpPr txBox="1"/>
          <p:nvPr/>
        </p:nvSpPr>
        <p:spPr>
          <a:xfrm>
            <a:off x="514684" y="4369059"/>
            <a:ext cx="3187845" cy="393441"/>
          </a:xfrm>
          <a:prstGeom prst="rect">
            <a:avLst/>
          </a:prstGeom>
        </p:spPr>
        <p:txBody>
          <a:bodyPr wrap="square" lIns="0" tIns="0" rIns="0" bIns="0" rtlCol="0" anchor="t">
            <a:spAutoFit/>
          </a:bodyPr>
          <a:lstStyle/>
          <a:p>
            <a:pPr algn="ctr">
              <a:lnSpc>
                <a:spcPts val="1495"/>
              </a:lnSpc>
            </a:pPr>
            <a:r>
              <a:rPr lang="en-US" sz="2000" b="1" dirty="0" err="1">
                <a:solidFill>
                  <a:srgbClr val="000000"/>
                </a:solidFill>
                <a:latin typeface="Marianne Bold"/>
                <a:ea typeface="Marianne Bold"/>
                <a:cs typeface="Marianne Bold"/>
                <a:sym typeface="Marianne Bold"/>
              </a:rPr>
              <a:t>Plateforme</a:t>
            </a:r>
            <a:r>
              <a:rPr lang="en-US" sz="2000" b="1" dirty="0">
                <a:solidFill>
                  <a:srgbClr val="000000"/>
                </a:solidFill>
                <a:latin typeface="Marianne Bold"/>
                <a:ea typeface="Marianne Bold"/>
                <a:cs typeface="Marianne Bold"/>
                <a:sym typeface="Marianne Bold"/>
              </a:rPr>
              <a:t> </a:t>
            </a:r>
            <a:r>
              <a:rPr lang="en-US" sz="2000" b="1" dirty="0" err="1">
                <a:solidFill>
                  <a:srgbClr val="000000"/>
                </a:solidFill>
                <a:latin typeface="Marianne Bold"/>
                <a:ea typeface="Marianne Bold"/>
                <a:cs typeface="Marianne Bold"/>
                <a:sym typeface="Marianne Bold"/>
              </a:rPr>
              <a:t>sécurisée</a:t>
            </a:r>
            <a:r>
              <a:rPr lang="en-US" sz="2000" b="1" dirty="0">
                <a:solidFill>
                  <a:srgbClr val="000000"/>
                </a:solidFill>
                <a:latin typeface="Marianne Bold"/>
                <a:ea typeface="Marianne Bold"/>
                <a:cs typeface="Marianne Bold"/>
                <a:sym typeface="Marianne Bold"/>
              </a:rPr>
              <a:t> et collaborative</a:t>
            </a:r>
          </a:p>
        </p:txBody>
      </p:sp>
      <p:sp>
        <p:nvSpPr>
          <p:cNvPr id="61" name="TextBox 55">
            <a:extLst>
              <a:ext uri="{FF2B5EF4-FFF2-40B4-BE49-F238E27FC236}">
                <a16:creationId xmlns:a16="http://schemas.microsoft.com/office/drawing/2014/main" id="{9A990A05-E13B-4A42-90F9-B83D0398B7E7}"/>
              </a:ext>
            </a:extLst>
          </p:cNvPr>
          <p:cNvSpPr txBox="1"/>
          <p:nvPr/>
        </p:nvSpPr>
        <p:spPr>
          <a:xfrm>
            <a:off x="3658001" y="4387260"/>
            <a:ext cx="3187845" cy="201081"/>
          </a:xfrm>
          <a:prstGeom prst="rect">
            <a:avLst/>
          </a:prstGeom>
        </p:spPr>
        <p:txBody>
          <a:bodyPr wrap="square" lIns="0" tIns="0" rIns="0" bIns="0" rtlCol="0" anchor="t">
            <a:spAutoFit/>
          </a:bodyPr>
          <a:lstStyle/>
          <a:p>
            <a:pPr algn="ctr">
              <a:lnSpc>
                <a:spcPts val="1495"/>
              </a:lnSpc>
            </a:pPr>
            <a:r>
              <a:rPr lang="en-US" sz="2000" b="1" dirty="0">
                <a:solidFill>
                  <a:srgbClr val="000000"/>
                </a:solidFill>
                <a:latin typeface="Marianne Bold"/>
                <a:ea typeface="Marianne Bold"/>
                <a:cs typeface="Marianne Bold"/>
                <a:sym typeface="Marianne Bold"/>
              </a:rPr>
              <a:t>Relation </a:t>
            </a:r>
            <a:r>
              <a:rPr lang="en-US" sz="2000" b="1" dirty="0" err="1">
                <a:solidFill>
                  <a:srgbClr val="000000"/>
                </a:solidFill>
                <a:latin typeface="Marianne Bold"/>
                <a:ea typeface="Marianne Bold"/>
                <a:cs typeface="Marianne Bold"/>
                <a:sym typeface="Marianne Bold"/>
              </a:rPr>
              <a:t>usager</a:t>
            </a:r>
            <a:r>
              <a:rPr lang="en-US" sz="2000" b="1" dirty="0">
                <a:solidFill>
                  <a:srgbClr val="000000"/>
                </a:solidFill>
                <a:latin typeface="Marianne Bold"/>
                <a:ea typeface="Marianne Bold"/>
                <a:cs typeface="Marianne Bold"/>
                <a:sym typeface="Marianne Bold"/>
              </a:rPr>
              <a:t>-agent</a:t>
            </a:r>
          </a:p>
        </p:txBody>
      </p:sp>
      <p:sp>
        <p:nvSpPr>
          <p:cNvPr id="62" name="Rectangle à coins arrondis 61">
            <a:extLst>
              <a:ext uri="{FF2B5EF4-FFF2-40B4-BE49-F238E27FC236}">
                <a16:creationId xmlns:a16="http://schemas.microsoft.com/office/drawing/2014/main" id="{9033A4A6-349E-4F43-851E-91368E82FF2B}"/>
              </a:ext>
            </a:extLst>
          </p:cNvPr>
          <p:cNvSpPr/>
          <p:nvPr/>
        </p:nvSpPr>
        <p:spPr>
          <a:xfrm>
            <a:off x="3934919" y="4857989"/>
            <a:ext cx="2989112" cy="4162930"/>
          </a:xfrm>
          <a:prstGeom prst="roundRect">
            <a:avLst/>
          </a:prstGeom>
          <a:solidFill>
            <a:srgbClr val="009193">
              <a:alpha val="15000"/>
            </a:srgbClr>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rgbClr val="009193"/>
                </a:solidFill>
              </a:rPr>
              <a:t>Messagerie sécurisée intégrée</a:t>
            </a:r>
          </a:p>
          <a:p>
            <a:pPr algn="ctr"/>
            <a:r>
              <a:rPr lang="fr-FR" sz="2000" b="1" dirty="0">
                <a:solidFill>
                  <a:srgbClr val="009193"/>
                </a:solidFill>
              </a:rPr>
              <a:t>Demandes correction</a:t>
            </a:r>
          </a:p>
          <a:p>
            <a:pPr algn="ctr"/>
            <a:r>
              <a:rPr lang="fr-FR" sz="2000" b="1" dirty="0">
                <a:solidFill>
                  <a:srgbClr val="009193"/>
                </a:solidFill>
              </a:rPr>
              <a:t>SVA/SVR </a:t>
            </a:r>
          </a:p>
          <a:p>
            <a:pPr algn="ctr"/>
            <a:r>
              <a:rPr lang="fr-FR" sz="2000" b="1" dirty="0">
                <a:solidFill>
                  <a:srgbClr val="009193"/>
                </a:solidFill>
              </a:rPr>
              <a:t>Transparence service</a:t>
            </a:r>
          </a:p>
          <a:p>
            <a:pPr algn="ctr"/>
            <a:r>
              <a:rPr lang="fr-FR" sz="2000" b="1" dirty="0">
                <a:solidFill>
                  <a:srgbClr val="009193"/>
                </a:solidFill>
              </a:rPr>
              <a:t>Délivrance d’attestation</a:t>
            </a:r>
          </a:p>
          <a:p>
            <a:pPr algn="ctr"/>
            <a:r>
              <a:rPr lang="fr-FR" sz="2000" b="1" dirty="0">
                <a:solidFill>
                  <a:srgbClr val="009193"/>
                </a:solidFill>
              </a:rPr>
              <a:t>A venir: Prise de RDV </a:t>
            </a:r>
            <a:endParaRPr lang="fr-FR" sz="2000" dirty="0">
              <a:solidFill>
                <a:srgbClr val="009193"/>
              </a:solidFill>
            </a:endParaRPr>
          </a:p>
        </p:txBody>
      </p:sp>
      <p:sp>
        <p:nvSpPr>
          <p:cNvPr id="63" name="Rectangle à coins arrondis 62">
            <a:extLst>
              <a:ext uri="{FF2B5EF4-FFF2-40B4-BE49-F238E27FC236}">
                <a16:creationId xmlns:a16="http://schemas.microsoft.com/office/drawing/2014/main" id="{EEBACE19-9978-3349-A903-553BF98E746A}"/>
              </a:ext>
            </a:extLst>
          </p:cNvPr>
          <p:cNvSpPr/>
          <p:nvPr/>
        </p:nvSpPr>
        <p:spPr>
          <a:xfrm>
            <a:off x="598616" y="4915879"/>
            <a:ext cx="2989112" cy="4162930"/>
          </a:xfrm>
          <a:prstGeom prst="roundRect">
            <a:avLst/>
          </a:prstGeom>
          <a:solidFill>
            <a:srgbClr val="009193">
              <a:alpha val="15000"/>
            </a:srgbClr>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rgbClr val="009193"/>
                </a:solidFill>
              </a:rPr>
              <a:t>Homologuée RGS Hébergement </a:t>
            </a:r>
            <a:r>
              <a:rPr lang="fr-FR" sz="2000" b="1" dirty="0" err="1">
                <a:solidFill>
                  <a:srgbClr val="009193"/>
                </a:solidFill>
              </a:rPr>
              <a:t>SECnum</a:t>
            </a:r>
            <a:r>
              <a:rPr lang="fr-FR" sz="2000" b="1" dirty="0">
                <a:solidFill>
                  <a:srgbClr val="009193"/>
                </a:solidFill>
              </a:rPr>
              <a:t> Cloud</a:t>
            </a:r>
          </a:p>
          <a:p>
            <a:pPr algn="ctr"/>
            <a:r>
              <a:rPr lang="fr-FR" sz="2000" b="1" dirty="0">
                <a:solidFill>
                  <a:srgbClr val="009193"/>
                </a:solidFill>
              </a:rPr>
              <a:t>RDPG </a:t>
            </a:r>
          </a:p>
          <a:p>
            <a:pPr algn="ctr"/>
            <a:r>
              <a:rPr lang="fr-FR" sz="2000" b="1" dirty="0">
                <a:solidFill>
                  <a:srgbClr val="009193"/>
                </a:solidFill>
              </a:rPr>
              <a:t>API</a:t>
            </a:r>
          </a:p>
          <a:p>
            <a:pPr algn="ctr"/>
            <a:r>
              <a:rPr lang="fr-FR" sz="2000" b="1" dirty="0">
                <a:solidFill>
                  <a:srgbClr val="009193"/>
                </a:solidFill>
              </a:rPr>
              <a:t>Accès sécurisés</a:t>
            </a:r>
          </a:p>
          <a:p>
            <a:pPr algn="ctr"/>
            <a:r>
              <a:rPr lang="fr-FR" sz="2000" b="1" dirty="0">
                <a:solidFill>
                  <a:srgbClr val="009193"/>
                </a:solidFill>
              </a:rPr>
              <a:t>Dossiers archivés</a:t>
            </a:r>
            <a:endParaRPr lang="fr-FR" sz="2000" dirty="0">
              <a:solidFill>
                <a:srgbClr val="009193"/>
              </a:solidFill>
            </a:endParaRPr>
          </a:p>
        </p:txBody>
      </p:sp>
      <p:grpSp>
        <p:nvGrpSpPr>
          <p:cNvPr id="64" name="Group 46">
            <a:extLst>
              <a:ext uri="{FF2B5EF4-FFF2-40B4-BE49-F238E27FC236}">
                <a16:creationId xmlns:a16="http://schemas.microsoft.com/office/drawing/2014/main" id="{3B5271F0-2927-B947-8706-AB3A82DFA87D}"/>
              </a:ext>
            </a:extLst>
          </p:cNvPr>
          <p:cNvGrpSpPr/>
          <p:nvPr/>
        </p:nvGrpSpPr>
        <p:grpSpPr>
          <a:xfrm>
            <a:off x="8465432" y="2979889"/>
            <a:ext cx="1153049" cy="1153049"/>
            <a:chOff x="0" y="0"/>
            <a:chExt cx="812800" cy="812800"/>
          </a:xfrm>
        </p:grpSpPr>
        <p:sp>
          <p:nvSpPr>
            <p:cNvPr id="65" name="Freeform 47">
              <a:extLst>
                <a:ext uri="{FF2B5EF4-FFF2-40B4-BE49-F238E27FC236}">
                  <a16:creationId xmlns:a16="http://schemas.microsoft.com/office/drawing/2014/main" id="{ADB929CA-86B4-F043-815E-F2C8D829D3D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a:solidFill>
                <a:srgbClr val="000091"/>
              </a:solidFill>
              <a:prstDash val="solid"/>
              <a:miter/>
            </a:ln>
          </p:spPr>
          <p:txBody>
            <a:bodyPr/>
            <a:lstStyle/>
            <a:p>
              <a:endParaRPr lang="fr-FR"/>
            </a:p>
          </p:txBody>
        </p:sp>
        <p:sp>
          <p:nvSpPr>
            <p:cNvPr id="66" name="TextBox 48">
              <a:extLst>
                <a:ext uri="{FF2B5EF4-FFF2-40B4-BE49-F238E27FC236}">
                  <a16:creationId xmlns:a16="http://schemas.microsoft.com/office/drawing/2014/main" id="{DCF0C187-9CD2-9345-85AC-CB484C2DABCC}"/>
                </a:ext>
              </a:extLst>
            </p:cNvPr>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67" name="Freeform 49">
            <a:extLst>
              <a:ext uri="{FF2B5EF4-FFF2-40B4-BE49-F238E27FC236}">
                <a16:creationId xmlns:a16="http://schemas.microsoft.com/office/drawing/2014/main" id="{C3463451-A4A1-824C-8736-359803F8808C}"/>
              </a:ext>
            </a:extLst>
          </p:cNvPr>
          <p:cNvSpPr/>
          <p:nvPr/>
        </p:nvSpPr>
        <p:spPr>
          <a:xfrm>
            <a:off x="8663573" y="3226277"/>
            <a:ext cx="756767" cy="724903"/>
          </a:xfrm>
          <a:custGeom>
            <a:avLst/>
            <a:gdLst/>
            <a:ahLst/>
            <a:cxnLst/>
            <a:rect l="l" t="t" r="r" b="b"/>
            <a:pathLst>
              <a:path w="756767" h="724903">
                <a:moveTo>
                  <a:pt x="0" y="0"/>
                </a:moveTo>
                <a:lnTo>
                  <a:pt x="756767" y="0"/>
                </a:lnTo>
                <a:lnTo>
                  <a:pt x="756767" y="724904"/>
                </a:lnTo>
                <a:lnTo>
                  <a:pt x="0" y="724904"/>
                </a:lnTo>
                <a:lnTo>
                  <a:pt x="0" y="0"/>
                </a:lnTo>
                <a:close/>
              </a:path>
            </a:pathLst>
          </a:custGeom>
          <a:blipFill>
            <a:blip r:embed="rId4"/>
            <a:stretch>
              <a:fillRect/>
            </a:stretch>
          </a:blipFill>
        </p:spPr>
        <p:txBody>
          <a:bodyPr/>
          <a:lstStyle/>
          <a:p>
            <a:endParaRPr lang="fr-FR"/>
          </a:p>
        </p:txBody>
      </p:sp>
      <p:sp>
        <p:nvSpPr>
          <p:cNvPr id="68" name="Rectangle à coins arrondis 67">
            <a:extLst>
              <a:ext uri="{FF2B5EF4-FFF2-40B4-BE49-F238E27FC236}">
                <a16:creationId xmlns:a16="http://schemas.microsoft.com/office/drawing/2014/main" id="{D881B8A9-EFA6-5847-B638-6A29FBE10277}"/>
              </a:ext>
            </a:extLst>
          </p:cNvPr>
          <p:cNvSpPr/>
          <p:nvPr/>
        </p:nvSpPr>
        <p:spPr>
          <a:xfrm>
            <a:off x="7543800" y="4893628"/>
            <a:ext cx="2989112" cy="4162930"/>
          </a:xfrm>
          <a:prstGeom prst="roundRect">
            <a:avLst/>
          </a:prstGeom>
          <a:solidFill>
            <a:srgbClr val="009193">
              <a:alpha val="15000"/>
            </a:srgbClr>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err="1">
                <a:solidFill>
                  <a:srgbClr val="009193"/>
                </a:solidFill>
              </a:rPr>
              <a:t>Clône</a:t>
            </a:r>
            <a:r>
              <a:rPr lang="fr-FR" sz="2000" b="1" dirty="0">
                <a:solidFill>
                  <a:srgbClr val="009193"/>
                </a:solidFill>
              </a:rPr>
              <a:t> de démarches</a:t>
            </a:r>
          </a:p>
          <a:p>
            <a:pPr algn="ctr"/>
            <a:r>
              <a:rPr lang="fr-FR" sz="2000" b="1" dirty="0">
                <a:solidFill>
                  <a:srgbClr val="009193"/>
                </a:solidFill>
              </a:rPr>
              <a:t>Annotations privées</a:t>
            </a:r>
          </a:p>
          <a:p>
            <a:pPr algn="ctr"/>
            <a:r>
              <a:rPr lang="fr-FR" sz="2000" b="1" dirty="0">
                <a:solidFill>
                  <a:srgbClr val="009193"/>
                </a:solidFill>
              </a:rPr>
              <a:t>Instruction routée</a:t>
            </a:r>
          </a:p>
          <a:p>
            <a:pPr algn="ctr"/>
            <a:r>
              <a:rPr lang="fr-FR" sz="2000" b="1" dirty="0">
                <a:solidFill>
                  <a:srgbClr val="009193"/>
                </a:solidFill>
              </a:rPr>
              <a:t>Gain de temps (usagers et agents)</a:t>
            </a:r>
          </a:p>
          <a:p>
            <a:pPr algn="ctr"/>
            <a:r>
              <a:rPr lang="fr-FR" sz="2000" b="1" dirty="0">
                <a:solidFill>
                  <a:srgbClr val="009193"/>
                </a:solidFill>
              </a:rPr>
              <a:t>Mise en œuvre rapide</a:t>
            </a:r>
          </a:p>
          <a:p>
            <a:pPr algn="ctr"/>
            <a:endParaRPr lang="fr-FR" sz="2000" dirty="0">
              <a:solidFill>
                <a:srgbClr val="009193"/>
              </a:solidFill>
            </a:endParaRPr>
          </a:p>
        </p:txBody>
      </p:sp>
      <p:sp>
        <p:nvSpPr>
          <p:cNvPr id="69" name="TextBox 55">
            <a:extLst>
              <a:ext uri="{FF2B5EF4-FFF2-40B4-BE49-F238E27FC236}">
                <a16:creationId xmlns:a16="http://schemas.microsoft.com/office/drawing/2014/main" id="{8636877E-884F-3D42-920A-BE62C329BF1D}"/>
              </a:ext>
            </a:extLst>
          </p:cNvPr>
          <p:cNvSpPr txBox="1"/>
          <p:nvPr/>
        </p:nvSpPr>
        <p:spPr>
          <a:xfrm>
            <a:off x="7543800" y="4410101"/>
            <a:ext cx="3187845" cy="393441"/>
          </a:xfrm>
          <a:prstGeom prst="rect">
            <a:avLst/>
          </a:prstGeom>
        </p:spPr>
        <p:txBody>
          <a:bodyPr wrap="square" lIns="0" tIns="0" rIns="0" bIns="0" rtlCol="0" anchor="t">
            <a:spAutoFit/>
          </a:bodyPr>
          <a:lstStyle/>
          <a:p>
            <a:pPr algn="ctr">
              <a:lnSpc>
                <a:spcPts val="1495"/>
              </a:lnSpc>
            </a:pPr>
            <a:r>
              <a:rPr lang="en-US" sz="2000" b="1" dirty="0">
                <a:solidFill>
                  <a:srgbClr val="000000"/>
                </a:solidFill>
                <a:latin typeface="Marianne Bold"/>
                <a:ea typeface="Marianne Bold"/>
                <a:cs typeface="Marianne Bold"/>
                <a:sym typeface="Marianne Bold"/>
              </a:rPr>
              <a:t>Collaboration agent-administration</a:t>
            </a:r>
          </a:p>
        </p:txBody>
      </p:sp>
      <p:grpSp>
        <p:nvGrpSpPr>
          <p:cNvPr id="70" name="Group 42">
            <a:extLst>
              <a:ext uri="{FF2B5EF4-FFF2-40B4-BE49-F238E27FC236}">
                <a16:creationId xmlns:a16="http://schemas.microsoft.com/office/drawing/2014/main" id="{92036FA6-27E3-EA44-AD5B-588E770C4F56}"/>
              </a:ext>
            </a:extLst>
          </p:cNvPr>
          <p:cNvGrpSpPr/>
          <p:nvPr/>
        </p:nvGrpSpPr>
        <p:grpSpPr>
          <a:xfrm>
            <a:off x="11998624" y="3066138"/>
            <a:ext cx="1153049" cy="1153049"/>
            <a:chOff x="0" y="0"/>
            <a:chExt cx="812800" cy="812800"/>
          </a:xfrm>
        </p:grpSpPr>
        <p:sp>
          <p:nvSpPr>
            <p:cNvPr id="71" name="Freeform 43">
              <a:extLst>
                <a:ext uri="{FF2B5EF4-FFF2-40B4-BE49-F238E27FC236}">
                  <a16:creationId xmlns:a16="http://schemas.microsoft.com/office/drawing/2014/main" id="{B4AA7BFC-88E2-F746-9454-5079AFF956C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a:solidFill>
                <a:srgbClr val="000091"/>
              </a:solidFill>
              <a:prstDash val="solid"/>
              <a:miter/>
            </a:ln>
          </p:spPr>
          <p:txBody>
            <a:bodyPr/>
            <a:lstStyle/>
            <a:p>
              <a:endParaRPr lang="fr-FR"/>
            </a:p>
          </p:txBody>
        </p:sp>
        <p:sp>
          <p:nvSpPr>
            <p:cNvPr id="72" name="TextBox 44">
              <a:extLst>
                <a:ext uri="{FF2B5EF4-FFF2-40B4-BE49-F238E27FC236}">
                  <a16:creationId xmlns:a16="http://schemas.microsoft.com/office/drawing/2014/main" id="{FA256EE4-4F22-614C-BED1-05DD3FBE6D26}"/>
                </a:ext>
              </a:extLst>
            </p:cNvPr>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73" name="Freeform 45">
            <a:extLst>
              <a:ext uri="{FF2B5EF4-FFF2-40B4-BE49-F238E27FC236}">
                <a16:creationId xmlns:a16="http://schemas.microsoft.com/office/drawing/2014/main" id="{DC0C33DD-54DA-E14B-A203-C68E55B52BB0}"/>
              </a:ext>
            </a:extLst>
          </p:cNvPr>
          <p:cNvSpPr/>
          <p:nvPr/>
        </p:nvSpPr>
        <p:spPr>
          <a:xfrm>
            <a:off x="12232619" y="3296241"/>
            <a:ext cx="685058" cy="692843"/>
          </a:xfrm>
          <a:custGeom>
            <a:avLst/>
            <a:gdLst/>
            <a:ahLst/>
            <a:cxnLst/>
            <a:rect l="l" t="t" r="r" b="b"/>
            <a:pathLst>
              <a:path w="685058" h="692843">
                <a:moveTo>
                  <a:pt x="0" y="0"/>
                </a:moveTo>
                <a:lnTo>
                  <a:pt x="685058" y="0"/>
                </a:lnTo>
                <a:lnTo>
                  <a:pt x="685058" y="692843"/>
                </a:lnTo>
                <a:lnTo>
                  <a:pt x="0" y="692843"/>
                </a:lnTo>
                <a:lnTo>
                  <a:pt x="0" y="0"/>
                </a:lnTo>
                <a:close/>
              </a:path>
            </a:pathLst>
          </a:custGeom>
          <a:blipFill>
            <a:blip r:embed="rId5"/>
            <a:stretch>
              <a:fillRect/>
            </a:stretch>
          </a:blipFill>
        </p:spPr>
        <p:txBody>
          <a:bodyPr/>
          <a:lstStyle/>
          <a:p>
            <a:endParaRPr lang="fr-FR"/>
          </a:p>
        </p:txBody>
      </p:sp>
      <p:grpSp>
        <p:nvGrpSpPr>
          <p:cNvPr id="74" name="Group 59">
            <a:extLst>
              <a:ext uri="{FF2B5EF4-FFF2-40B4-BE49-F238E27FC236}">
                <a16:creationId xmlns:a16="http://schemas.microsoft.com/office/drawing/2014/main" id="{2B359724-EA06-2045-9662-89EC3FC28451}"/>
              </a:ext>
            </a:extLst>
          </p:cNvPr>
          <p:cNvGrpSpPr/>
          <p:nvPr/>
        </p:nvGrpSpPr>
        <p:grpSpPr>
          <a:xfrm>
            <a:off x="4778347" y="2947198"/>
            <a:ext cx="1121025" cy="1121025"/>
            <a:chOff x="0" y="0"/>
            <a:chExt cx="812800" cy="812800"/>
          </a:xfrm>
        </p:grpSpPr>
        <p:sp>
          <p:nvSpPr>
            <p:cNvPr id="75" name="Freeform 60">
              <a:extLst>
                <a:ext uri="{FF2B5EF4-FFF2-40B4-BE49-F238E27FC236}">
                  <a16:creationId xmlns:a16="http://schemas.microsoft.com/office/drawing/2014/main" id="{815BE715-8A70-C64D-AC74-C05F590FDCB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a:solidFill>
                <a:srgbClr val="000091"/>
              </a:solidFill>
              <a:prstDash val="solid"/>
              <a:miter/>
            </a:ln>
          </p:spPr>
          <p:txBody>
            <a:bodyPr/>
            <a:lstStyle/>
            <a:p>
              <a:endParaRPr lang="fr-FR"/>
            </a:p>
          </p:txBody>
        </p:sp>
        <p:sp>
          <p:nvSpPr>
            <p:cNvPr id="76" name="TextBox 61">
              <a:extLst>
                <a:ext uri="{FF2B5EF4-FFF2-40B4-BE49-F238E27FC236}">
                  <a16:creationId xmlns:a16="http://schemas.microsoft.com/office/drawing/2014/main" id="{2E90AEAD-2F74-5948-9997-9347A982C560}"/>
                </a:ext>
              </a:extLst>
            </p:cNvPr>
            <p:cNvSpPr txBox="1"/>
            <p:nvPr/>
          </p:nvSpPr>
          <p:spPr>
            <a:xfrm>
              <a:off x="76200" y="38100"/>
              <a:ext cx="660400" cy="698500"/>
            </a:xfrm>
            <a:prstGeom prst="rect">
              <a:avLst/>
            </a:prstGeom>
          </p:spPr>
          <p:txBody>
            <a:bodyPr lIns="48178" tIns="48178" rIns="48178" bIns="48178" rtlCol="0" anchor="ctr"/>
            <a:lstStyle/>
            <a:p>
              <a:pPr algn="ctr">
                <a:lnSpc>
                  <a:spcPts val="3360"/>
                </a:lnSpc>
              </a:pPr>
              <a:endParaRPr/>
            </a:p>
          </p:txBody>
        </p:sp>
      </p:grpSp>
      <p:sp>
        <p:nvSpPr>
          <p:cNvPr id="77" name="Freeform 62">
            <a:extLst>
              <a:ext uri="{FF2B5EF4-FFF2-40B4-BE49-F238E27FC236}">
                <a16:creationId xmlns:a16="http://schemas.microsoft.com/office/drawing/2014/main" id="{E429A855-198C-994C-9FB1-3495D06BDFDD}"/>
              </a:ext>
            </a:extLst>
          </p:cNvPr>
          <p:cNvSpPr/>
          <p:nvPr/>
        </p:nvSpPr>
        <p:spPr>
          <a:xfrm>
            <a:off x="4968847" y="3220781"/>
            <a:ext cx="841186" cy="592264"/>
          </a:xfrm>
          <a:custGeom>
            <a:avLst/>
            <a:gdLst/>
            <a:ahLst/>
            <a:cxnLst/>
            <a:rect l="l" t="t" r="r" b="b"/>
            <a:pathLst>
              <a:path w="841186" h="592264">
                <a:moveTo>
                  <a:pt x="0" y="0"/>
                </a:moveTo>
                <a:lnTo>
                  <a:pt x="841186" y="0"/>
                </a:lnTo>
                <a:lnTo>
                  <a:pt x="841186" y="592264"/>
                </a:lnTo>
                <a:lnTo>
                  <a:pt x="0" y="592264"/>
                </a:lnTo>
                <a:lnTo>
                  <a:pt x="0" y="0"/>
                </a:lnTo>
                <a:close/>
              </a:path>
            </a:pathLst>
          </a:custGeom>
          <a:blipFill>
            <a:blip r:embed="rId6"/>
            <a:stretch>
              <a:fillRect/>
            </a:stretch>
          </a:blipFill>
        </p:spPr>
        <p:txBody>
          <a:bodyPr/>
          <a:lstStyle/>
          <a:p>
            <a:endParaRPr lang="fr-FR"/>
          </a:p>
        </p:txBody>
      </p:sp>
      <p:sp>
        <p:nvSpPr>
          <p:cNvPr id="78" name="Rectangle à coins arrondis 77">
            <a:extLst>
              <a:ext uri="{FF2B5EF4-FFF2-40B4-BE49-F238E27FC236}">
                <a16:creationId xmlns:a16="http://schemas.microsoft.com/office/drawing/2014/main" id="{8E454DFF-6E8E-E54B-ABE8-4C0C3F6C1461}"/>
              </a:ext>
            </a:extLst>
          </p:cNvPr>
          <p:cNvSpPr/>
          <p:nvPr/>
        </p:nvSpPr>
        <p:spPr>
          <a:xfrm>
            <a:off x="11184088" y="4874224"/>
            <a:ext cx="2989112" cy="4162930"/>
          </a:xfrm>
          <a:prstGeom prst="roundRect">
            <a:avLst/>
          </a:prstGeom>
          <a:solidFill>
            <a:srgbClr val="009193">
              <a:alpha val="15000"/>
            </a:srgbClr>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rgbClr val="009193"/>
                </a:solidFill>
              </a:rPr>
              <a:t>Gestion de projet en mode Agile </a:t>
            </a:r>
          </a:p>
          <a:p>
            <a:pPr algn="ctr"/>
            <a:r>
              <a:rPr lang="fr-FR" sz="2000" b="1" dirty="0">
                <a:solidFill>
                  <a:srgbClr val="009193"/>
                </a:solidFill>
              </a:rPr>
              <a:t>Nouvelles fonctionnalités</a:t>
            </a:r>
          </a:p>
          <a:p>
            <a:pPr algn="ctr"/>
            <a:r>
              <a:rPr lang="fr-FR" sz="2000" b="1" dirty="0">
                <a:solidFill>
                  <a:srgbClr val="009193"/>
                </a:solidFill>
              </a:rPr>
              <a:t>Réactivité</a:t>
            </a:r>
          </a:p>
          <a:p>
            <a:pPr algn="ctr"/>
            <a:r>
              <a:rPr lang="fr-FR" sz="2000" b="1" dirty="0">
                <a:solidFill>
                  <a:srgbClr val="009193"/>
                </a:solidFill>
              </a:rPr>
              <a:t>Adaptabilité</a:t>
            </a:r>
          </a:p>
          <a:p>
            <a:pPr algn="ctr"/>
            <a:r>
              <a:rPr lang="fr-FR" sz="2000" b="1" dirty="0">
                <a:solidFill>
                  <a:srgbClr val="009193"/>
                </a:solidFill>
              </a:rPr>
              <a:t>Support équipe</a:t>
            </a:r>
          </a:p>
          <a:p>
            <a:pPr algn="ctr"/>
            <a:endParaRPr lang="fr-FR" sz="2000" dirty="0">
              <a:solidFill>
                <a:srgbClr val="009193"/>
              </a:solidFill>
            </a:endParaRPr>
          </a:p>
        </p:txBody>
      </p:sp>
      <p:sp>
        <p:nvSpPr>
          <p:cNvPr id="79" name="TextBox 55">
            <a:extLst>
              <a:ext uri="{FF2B5EF4-FFF2-40B4-BE49-F238E27FC236}">
                <a16:creationId xmlns:a16="http://schemas.microsoft.com/office/drawing/2014/main" id="{F7DF8F0F-622B-864E-B674-3EC023DEC661}"/>
              </a:ext>
            </a:extLst>
          </p:cNvPr>
          <p:cNvSpPr txBox="1"/>
          <p:nvPr/>
        </p:nvSpPr>
        <p:spPr>
          <a:xfrm>
            <a:off x="10985355" y="4533900"/>
            <a:ext cx="3187845" cy="201081"/>
          </a:xfrm>
          <a:prstGeom prst="rect">
            <a:avLst/>
          </a:prstGeom>
        </p:spPr>
        <p:txBody>
          <a:bodyPr wrap="square" lIns="0" tIns="0" rIns="0" bIns="0" rtlCol="0" anchor="t">
            <a:spAutoFit/>
          </a:bodyPr>
          <a:lstStyle/>
          <a:p>
            <a:pPr algn="ctr">
              <a:lnSpc>
                <a:spcPts val="1495"/>
              </a:lnSpc>
            </a:pPr>
            <a:r>
              <a:rPr lang="en-US" sz="2000" b="1" dirty="0" err="1">
                <a:solidFill>
                  <a:srgbClr val="000000"/>
                </a:solidFill>
                <a:latin typeface="Marianne Bold"/>
                <a:ea typeface="Marianne Bold"/>
                <a:cs typeface="Marianne Bold"/>
                <a:sym typeface="Marianne Bold"/>
              </a:rPr>
              <a:t>Agilité</a:t>
            </a:r>
            <a:endParaRPr lang="en-US" sz="2000" b="1" dirty="0">
              <a:solidFill>
                <a:srgbClr val="000000"/>
              </a:solidFill>
              <a:latin typeface="Marianne Bold"/>
              <a:ea typeface="Marianne Bold"/>
              <a:cs typeface="Marianne Bold"/>
              <a:sym typeface="Marianne Bold"/>
            </a:endParaRPr>
          </a:p>
        </p:txBody>
      </p:sp>
      <p:sp>
        <p:nvSpPr>
          <p:cNvPr id="80" name="Freeform 56">
            <a:extLst>
              <a:ext uri="{FF2B5EF4-FFF2-40B4-BE49-F238E27FC236}">
                <a16:creationId xmlns:a16="http://schemas.microsoft.com/office/drawing/2014/main" id="{923A9A0D-AFD6-6640-87D1-86BF26D7C65B}"/>
              </a:ext>
            </a:extLst>
          </p:cNvPr>
          <p:cNvSpPr/>
          <p:nvPr/>
        </p:nvSpPr>
        <p:spPr>
          <a:xfrm>
            <a:off x="1779610" y="3161422"/>
            <a:ext cx="623171" cy="602118"/>
          </a:xfrm>
          <a:custGeom>
            <a:avLst/>
            <a:gdLst/>
            <a:ahLst/>
            <a:cxnLst/>
            <a:rect l="l" t="t" r="r" b="b"/>
            <a:pathLst>
              <a:path w="623171" h="602118">
                <a:moveTo>
                  <a:pt x="0" y="0"/>
                </a:moveTo>
                <a:lnTo>
                  <a:pt x="623171" y="0"/>
                </a:lnTo>
                <a:lnTo>
                  <a:pt x="623171" y="602117"/>
                </a:lnTo>
                <a:lnTo>
                  <a:pt x="0" y="602117"/>
                </a:lnTo>
                <a:lnTo>
                  <a:pt x="0" y="0"/>
                </a:lnTo>
                <a:close/>
              </a:path>
            </a:pathLst>
          </a:custGeom>
          <a:blipFill>
            <a:blip r:embed="rId7"/>
            <a:stretch>
              <a:fillRect/>
            </a:stretch>
          </a:blipFill>
        </p:spPr>
        <p:txBody>
          <a:bodyPr/>
          <a:lstStyle/>
          <a:p>
            <a:endParaRPr lang="fr-FR"/>
          </a:p>
        </p:txBody>
      </p:sp>
      <p:grpSp>
        <p:nvGrpSpPr>
          <p:cNvPr id="81" name="Group 40">
            <a:extLst>
              <a:ext uri="{FF2B5EF4-FFF2-40B4-BE49-F238E27FC236}">
                <a16:creationId xmlns:a16="http://schemas.microsoft.com/office/drawing/2014/main" id="{F978B3DD-BF55-EA43-AFF4-E82E75442BF5}"/>
              </a:ext>
            </a:extLst>
          </p:cNvPr>
          <p:cNvGrpSpPr/>
          <p:nvPr/>
        </p:nvGrpSpPr>
        <p:grpSpPr>
          <a:xfrm>
            <a:off x="15584874" y="3009900"/>
            <a:ext cx="1389443" cy="1313119"/>
            <a:chOff x="0" y="0"/>
            <a:chExt cx="812800" cy="812800"/>
          </a:xfrm>
        </p:grpSpPr>
        <p:sp>
          <p:nvSpPr>
            <p:cNvPr id="82" name="Freeform 41">
              <a:extLst>
                <a:ext uri="{FF2B5EF4-FFF2-40B4-BE49-F238E27FC236}">
                  <a16:creationId xmlns:a16="http://schemas.microsoft.com/office/drawing/2014/main" id="{A9569B63-2E2D-DA48-9CE3-671E9D7E4B1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a:solidFill>
                <a:srgbClr val="000091"/>
              </a:solidFill>
              <a:prstDash val="solid"/>
              <a:miter/>
            </a:ln>
          </p:spPr>
          <p:txBody>
            <a:bodyPr/>
            <a:lstStyle/>
            <a:p>
              <a:endParaRPr lang="fr-FR"/>
            </a:p>
          </p:txBody>
        </p:sp>
        <p:sp>
          <p:nvSpPr>
            <p:cNvPr id="83" name="TextBox 42">
              <a:extLst>
                <a:ext uri="{FF2B5EF4-FFF2-40B4-BE49-F238E27FC236}">
                  <a16:creationId xmlns:a16="http://schemas.microsoft.com/office/drawing/2014/main" id="{07FE0C24-7CF4-4349-8F0F-69317406A9D0}"/>
                </a:ext>
              </a:extLst>
            </p:cNvPr>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84" name="Freeform 47">
            <a:extLst>
              <a:ext uri="{FF2B5EF4-FFF2-40B4-BE49-F238E27FC236}">
                <a16:creationId xmlns:a16="http://schemas.microsoft.com/office/drawing/2014/main" id="{3D47B653-02B0-BD4F-A706-93146D804A2E}"/>
              </a:ext>
            </a:extLst>
          </p:cNvPr>
          <p:cNvSpPr/>
          <p:nvPr/>
        </p:nvSpPr>
        <p:spPr>
          <a:xfrm>
            <a:off x="16065095" y="3276404"/>
            <a:ext cx="586936" cy="712680"/>
          </a:xfrm>
          <a:custGeom>
            <a:avLst/>
            <a:gdLst/>
            <a:ahLst/>
            <a:cxnLst/>
            <a:rect l="l" t="t" r="r" b="b"/>
            <a:pathLst>
              <a:path w="754813" h="834816">
                <a:moveTo>
                  <a:pt x="0" y="0"/>
                </a:moveTo>
                <a:lnTo>
                  <a:pt x="754813" y="0"/>
                </a:lnTo>
                <a:lnTo>
                  <a:pt x="754813" y="834816"/>
                </a:lnTo>
                <a:lnTo>
                  <a:pt x="0" y="834816"/>
                </a:lnTo>
                <a:lnTo>
                  <a:pt x="0" y="0"/>
                </a:lnTo>
                <a:close/>
              </a:path>
            </a:pathLst>
          </a:custGeom>
          <a:blipFill>
            <a:blip r:embed="rId8"/>
            <a:stretch>
              <a:fillRect/>
            </a:stretch>
          </a:blipFill>
        </p:spPr>
        <p:txBody>
          <a:bodyPr/>
          <a:lstStyle/>
          <a:p>
            <a:endParaRPr lang="fr-FR"/>
          </a:p>
        </p:txBody>
      </p:sp>
      <p:sp>
        <p:nvSpPr>
          <p:cNvPr id="85" name="TextBox 55">
            <a:extLst>
              <a:ext uri="{FF2B5EF4-FFF2-40B4-BE49-F238E27FC236}">
                <a16:creationId xmlns:a16="http://schemas.microsoft.com/office/drawing/2014/main" id="{C8B5D7DD-E67F-EC4E-AEBD-F067A8F433A1}"/>
              </a:ext>
            </a:extLst>
          </p:cNvPr>
          <p:cNvSpPr txBox="1"/>
          <p:nvPr/>
        </p:nvSpPr>
        <p:spPr>
          <a:xfrm>
            <a:off x="14719155" y="4544095"/>
            <a:ext cx="3187845" cy="201081"/>
          </a:xfrm>
          <a:prstGeom prst="rect">
            <a:avLst/>
          </a:prstGeom>
        </p:spPr>
        <p:txBody>
          <a:bodyPr wrap="square" lIns="0" tIns="0" rIns="0" bIns="0" rtlCol="0" anchor="t">
            <a:spAutoFit/>
          </a:bodyPr>
          <a:lstStyle/>
          <a:p>
            <a:pPr algn="ctr">
              <a:lnSpc>
                <a:spcPts val="1495"/>
              </a:lnSpc>
            </a:pPr>
            <a:r>
              <a:rPr lang="en-US" sz="2000" b="1" dirty="0" err="1">
                <a:solidFill>
                  <a:srgbClr val="000000"/>
                </a:solidFill>
                <a:latin typeface="Marianne Bold"/>
                <a:ea typeface="Marianne Bold"/>
                <a:cs typeface="Marianne Bold"/>
                <a:sym typeface="Marianne Bold"/>
              </a:rPr>
              <a:t>Accompagnement</a:t>
            </a:r>
            <a:endParaRPr lang="en-US" sz="2000" b="1" dirty="0">
              <a:solidFill>
                <a:srgbClr val="000000"/>
              </a:solidFill>
              <a:latin typeface="Marianne Bold"/>
              <a:ea typeface="Marianne Bold"/>
              <a:cs typeface="Marianne Bold"/>
              <a:sym typeface="Marianne Bold"/>
            </a:endParaRPr>
          </a:p>
        </p:txBody>
      </p:sp>
      <p:sp>
        <p:nvSpPr>
          <p:cNvPr id="86" name="Rectangle à coins arrondis 85">
            <a:extLst>
              <a:ext uri="{FF2B5EF4-FFF2-40B4-BE49-F238E27FC236}">
                <a16:creationId xmlns:a16="http://schemas.microsoft.com/office/drawing/2014/main" id="{81C519C5-32C7-E444-A467-FD618A1E7AFA}"/>
              </a:ext>
            </a:extLst>
          </p:cNvPr>
          <p:cNvSpPr/>
          <p:nvPr/>
        </p:nvSpPr>
        <p:spPr>
          <a:xfrm>
            <a:off x="14753005" y="4893628"/>
            <a:ext cx="2989112" cy="4162930"/>
          </a:xfrm>
          <a:prstGeom prst="roundRect">
            <a:avLst/>
          </a:prstGeom>
          <a:solidFill>
            <a:srgbClr val="009193">
              <a:alpha val="15000"/>
            </a:srgbClr>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rgbClr val="009193"/>
                </a:solidFill>
              </a:rPr>
              <a:t>Webinaires</a:t>
            </a:r>
          </a:p>
          <a:p>
            <a:pPr algn="ctr"/>
            <a:r>
              <a:rPr lang="fr-FR" sz="2000" b="1" dirty="0">
                <a:solidFill>
                  <a:srgbClr val="009193"/>
                </a:solidFill>
              </a:rPr>
              <a:t>Formation</a:t>
            </a:r>
          </a:p>
          <a:p>
            <a:pPr algn="ctr"/>
            <a:r>
              <a:rPr lang="fr-FR" sz="2000" b="1" dirty="0">
                <a:solidFill>
                  <a:srgbClr val="009193"/>
                </a:solidFill>
              </a:rPr>
              <a:t>Support équipe</a:t>
            </a:r>
          </a:p>
          <a:p>
            <a:pPr algn="ctr"/>
            <a:r>
              <a:rPr lang="fr-FR" sz="2000" b="1" dirty="0">
                <a:solidFill>
                  <a:srgbClr val="009193"/>
                </a:solidFill>
              </a:rPr>
              <a:t>Prise en compte des besoins</a:t>
            </a:r>
          </a:p>
          <a:p>
            <a:pPr algn="ctr"/>
            <a:r>
              <a:rPr lang="fr-FR" sz="2000" b="1" dirty="0">
                <a:solidFill>
                  <a:srgbClr val="009193"/>
                </a:solidFill>
              </a:rPr>
              <a:t>Animation</a:t>
            </a:r>
          </a:p>
          <a:p>
            <a:pPr algn="ctr"/>
            <a:r>
              <a:rPr lang="fr-FR" sz="2000" b="1" dirty="0">
                <a:solidFill>
                  <a:srgbClr val="009193"/>
                </a:solidFill>
              </a:rPr>
              <a:t>Démarches de qualité</a:t>
            </a:r>
          </a:p>
          <a:p>
            <a:pPr algn="ctr"/>
            <a:r>
              <a:rPr lang="fr-FR" sz="2000" b="1" dirty="0">
                <a:solidFill>
                  <a:srgbClr val="009193"/>
                </a:solidFill>
              </a:rPr>
              <a:t>Outil gratuit</a:t>
            </a:r>
          </a:p>
        </p:txBody>
      </p:sp>
      <p:sp>
        <p:nvSpPr>
          <p:cNvPr id="87" name="Freeform 14">
            <a:extLst>
              <a:ext uri="{FF2B5EF4-FFF2-40B4-BE49-F238E27FC236}">
                <a16:creationId xmlns:a16="http://schemas.microsoft.com/office/drawing/2014/main" id="{12CCC589-86E8-584E-88FB-F687B8EC5C9E}"/>
              </a:ext>
            </a:extLst>
          </p:cNvPr>
          <p:cNvSpPr/>
          <p:nvPr/>
        </p:nvSpPr>
        <p:spPr>
          <a:xfrm>
            <a:off x="17081148" y="-1244"/>
            <a:ext cx="1132184" cy="1260776"/>
          </a:xfrm>
          <a:custGeom>
            <a:avLst/>
            <a:gdLst/>
            <a:ahLst/>
            <a:cxnLst/>
            <a:rect l="l" t="t" r="r" b="b"/>
            <a:pathLst>
              <a:path w="502995" h="723822">
                <a:moveTo>
                  <a:pt x="0" y="0"/>
                </a:moveTo>
                <a:lnTo>
                  <a:pt x="502995" y="0"/>
                </a:lnTo>
                <a:lnTo>
                  <a:pt x="502995" y="723822"/>
                </a:lnTo>
                <a:lnTo>
                  <a:pt x="0" y="723822"/>
                </a:lnTo>
                <a:lnTo>
                  <a:pt x="0" y="0"/>
                </a:lnTo>
                <a:close/>
              </a:path>
            </a:pathLst>
          </a:custGeom>
          <a:blipFill>
            <a:blip r:embed="rId9"/>
            <a:stretch>
              <a:fillRect/>
            </a:stretch>
          </a:blipFill>
        </p:spPr>
        <p:txBody>
          <a:bodyPr/>
          <a:lstStyle/>
          <a:p>
            <a:endParaRPr lang="fr-FR"/>
          </a:p>
        </p:txBody>
      </p:sp>
      <p:sp>
        <p:nvSpPr>
          <p:cNvPr id="88" name="Freeform 3">
            <a:extLst>
              <a:ext uri="{FF2B5EF4-FFF2-40B4-BE49-F238E27FC236}">
                <a16:creationId xmlns:a16="http://schemas.microsoft.com/office/drawing/2014/main" id="{285A8422-51C2-D242-AA6D-EC5635ED33F1}"/>
              </a:ext>
            </a:extLst>
          </p:cNvPr>
          <p:cNvSpPr/>
          <p:nvPr/>
        </p:nvSpPr>
        <p:spPr>
          <a:xfrm>
            <a:off x="15846372" y="61955"/>
            <a:ext cx="1244850" cy="1197577"/>
          </a:xfrm>
          <a:custGeom>
            <a:avLst/>
            <a:gdLst/>
            <a:ahLst/>
            <a:cxnLst/>
            <a:rect l="l" t="t" r="r" b="b"/>
            <a:pathLst>
              <a:path w="1244850" h="1197577">
                <a:moveTo>
                  <a:pt x="0" y="0"/>
                </a:moveTo>
                <a:lnTo>
                  <a:pt x="1244849" y="0"/>
                </a:lnTo>
                <a:lnTo>
                  <a:pt x="1244849" y="1197577"/>
                </a:lnTo>
                <a:lnTo>
                  <a:pt x="0" y="1197577"/>
                </a:lnTo>
                <a:lnTo>
                  <a:pt x="0" y="0"/>
                </a:lnTo>
                <a:close/>
              </a:path>
            </a:pathLst>
          </a:custGeom>
          <a:blipFill>
            <a:blip r:embed="rId10"/>
            <a:stretch>
              <a:fillRect/>
            </a:stretch>
          </a:blipFill>
        </p:spPr>
        <p:txBody>
          <a:bodyPr/>
          <a:lstStyle/>
          <a:p>
            <a:endParaRPr lang="fr-F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21">
            <a:extLst>
              <a:ext uri="{FF2B5EF4-FFF2-40B4-BE49-F238E27FC236}">
                <a16:creationId xmlns:a16="http://schemas.microsoft.com/office/drawing/2014/main" id="{9DE7E0CC-7308-7C47-AF43-D42A470A8433}"/>
              </a:ext>
            </a:extLst>
          </p:cNvPr>
          <p:cNvGrpSpPr/>
          <p:nvPr/>
        </p:nvGrpSpPr>
        <p:grpSpPr>
          <a:xfrm>
            <a:off x="-608026" y="519570"/>
            <a:ext cx="8526225" cy="1214813"/>
            <a:chOff x="0" y="0"/>
            <a:chExt cx="2595743" cy="406400"/>
          </a:xfrm>
        </p:grpSpPr>
        <p:sp>
          <p:nvSpPr>
            <p:cNvPr id="12" name="Freeform 22">
              <a:extLst>
                <a:ext uri="{FF2B5EF4-FFF2-40B4-BE49-F238E27FC236}">
                  <a16:creationId xmlns:a16="http://schemas.microsoft.com/office/drawing/2014/main" id="{98DE04B2-164D-AC4D-8B97-DA41E6668D3B}"/>
                </a:ext>
              </a:extLst>
            </p:cNvPr>
            <p:cNvSpPr/>
            <p:nvPr/>
          </p:nvSpPr>
          <p:spPr>
            <a:xfrm>
              <a:off x="0" y="0"/>
              <a:ext cx="2595743" cy="406400"/>
            </a:xfrm>
            <a:custGeom>
              <a:avLst/>
              <a:gdLst/>
              <a:ahLst/>
              <a:cxnLst/>
              <a:rect l="l" t="t" r="r" b="b"/>
              <a:pathLst>
                <a:path w="2595743" h="406400">
                  <a:moveTo>
                    <a:pt x="2392543" y="0"/>
                  </a:moveTo>
                  <a:cubicBezTo>
                    <a:pt x="2504767" y="0"/>
                    <a:pt x="2595743" y="90976"/>
                    <a:pt x="2595743" y="203200"/>
                  </a:cubicBezTo>
                  <a:cubicBezTo>
                    <a:pt x="2595743" y="315424"/>
                    <a:pt x="2504767" y="406400"/>
                    <a:pt x="2392543" y="406400"/>
                  </a:cubicBezTo>
                  <a:lnTo>
                    <a:pt x="203200" y="406400"/>
                  </a:lnTo>
                  <a:cubicBezTo>
                    <a:pt x="90976" y="406400"/>
                    <a:pt x="0" y="315424"/>
                    <a:pt x="0" y="203200"/>
                  </a:cubicBezTo>
                  <a:cubicBezTo>
                    <a:pt x="0" y="90976"/>
                    <a:pt x="90976" y="0"/>
                    <a:pt x="203200" y="0"/>
                  </a:cubicBezTo>
                  <a:close/>
                </a:path>
              </a:pathLst>
            </a:custGeom>
            <a:solidFill>
              <a:srgbClr val="000091"/>
            </a:solidFill>
            <a:ln w="104775" cap="sq">
              <a:solidFill>
                <a:srgbClr val="009099"/>
              </a:solidFill>
              <a:prstDash val="solid"/>
              <a:miter/>
            </a:ln>
          </p:spPr>
          <p:txBody>
            <a:bodyPr/>
            <a:lstStyle/>
            <a:p>
              <a:endParaRPr lang="fr-FR"/>
            </a:p>
          </p:txBody>
        </p:sp>
        <p:sp>
          <p:nvSpPr>
            <p:cNvPr id="13" name="TextBox 23">
              <a:extLst>
                <a:ext uri="{FF2B5EF4-FFF2-40B4-BE49-F238E27FC236}">
                  <a16:creationId xmlns:a16="http://schemas.microsoft.com/office/drawing/2014/main" id="{EE257301-A911-7340-BE71-ED49C847F081}"/>
                </a:ext>
              </a:extLst>
            </p:cNvPr>
            <p:cNvSpPr txBox="1"/>
            <p:nvPr/>
          </p:nvSpPr>
          <p:spPr>
            <a:xfrm>
              <a:off x="0" y="-38100"/>
              <a:ext cx="2595743" cy="444500"/>
            </a:xfrm>
            <a:prstGeom prst="rect">
              <a:avLst/>
            </a:prstGeom>
          </p:spPr>
          <p:txBody>
            <a:bodyPr lIns="50800" tIns="50800" rIns="50800" bIns="50800" rtlCol="0" anchor="ctr"/>
            <a:lstStyle/>
            <a:p>
              <a:pPr algn="ctr">
                <a:lnSpc>
                  <a:spcPts val="3359"/>
                </a:lnSpc>
              </a:pPr>
              <a:endParaRPr/>
            </a:p>
          </p:txBody>
        </p:sp>
      </p:grpSp>
      <p:sp>
        <p:nvSpPr>
          <p:cNvPr id="14" name="TextBox 38">
            <a:extLst>
              <a:ext uri="{FF2B5EF4-FFF2-40B4-BE49-F238E27FC236}">
                <a16:creationId xmlns:a16="http://schemas.microsoft.com/office/drawing/2014/main" id="{C3D70387-9B62-B840-8213-4C556A70D80C}"/>
              </a:ext>
            </a:extLst>
          </p:cNvPr>
          <p:cNvSpPr txBox="1"/>
          <p:nvPr/>
        </p:nvSpPr>
        <p:spPr>
          <a:xfrm>
            <a:off x="148680" y="662773"/>
            <a:ext cx="7543800" cy="733727"/>
          </a:xfrm>
          <a:prstGeom prst="rect">
            <a:avLst/>
          </a:prstGeom>
        </p:spPr>
        <p:txBody>
          <a:bodyPr wrap="square" lIns="0" tIns="0" rIns="0" bIns="0" rtlCol="0" anchor="t">
            <a:spAutoFit/>
          </a:bodyPr>
          <a:lstStyle/>
          <a:p>
            <a:pPr algn="l">
              <a:lnSpc>
                <a:spcPts val="6299"/>
              </a:lnSpc>
            </a:pPr>
            <a:r>
              <a:rPr lang="en-US" sz="4500" b="1" dirty="0">
                <a:solidFill>
                  <a:srgbClr val="FFFFFF"/>
                </a:solidFill>
                <a:latin typeface="Marianne Ultra-Bold"/>
                <a:ea typeface="Marianne Ultra-Bold"/>
                <a:cs typeface="Marianne Ultra-Bold"/>
                <a:sym typeface="Marianne Ultra-Bold"/>
              </a:rPr>
              <a:t>1200 </a:t>
            </a:r>
            <a:r>
              <a:rPr lang="en-US" sz="4500" b="1" dirty="0" err="1">
                <a:solidFill>
                  <a:srgbClr val="FFFFFF"/>
                </a:solidFill>
                <a:latin typeface="Marianne Ultra-Bold"/>
                <a:ea typeface="Marianne Ultra-Bold"/>
                <a:cs typeface="Marianne Ultra-Bold"/>
                <a:sym typeface="Marianne Ultra-Bold"/>
              </a:rPr>
              <a:t>Partenaires</a:t>
            </a:r>
            <a:r>
              <a:rPr lang="en-US" sz="4500" b="1" dirty="0">
                <a:solidFill>
                  <a:srgbClr val="FFFFFF"/>
                </a:solidFill>
                <a:latin typeface="Marianne Ultra-Bold"/>
                <a:ea typeface="Marianne Ultra-Bold"/>
                <a:cs typeface="Marianne Ultra-Bold"/>
                <a:sym typeface="Marianne Ultra-Bold"/>
              </a:rPr>
              <a:t> </a:t>
            </a:r>
            <a:r>
              <a:rPr lang="en-US" sz="4500" b="1" dirty="0" err="1">
                <a:solidFill>
                  <a:srgbClr val="FFFFFF"/>
                </a:solidFill>
                <a:latin typeface="Marianne Ultra-Bold"/>
                <a:ea typeface="Marianne Ultra-Bold"/>
                <a:cs typeface="Marianne Ultra-Bold"/>
                <a:sym typeface="Marianne Ultra-Bold"/>
              </a:rPr>
              <a:t>publiques</a:t>
            </a:r>
            <a:endParaRPr lang="en-US" sz="4500" b="1" dirty="0">
              <a:solidFill>
                <a:srgbClr val="FFFFFF"/>
              </a:solidFill>
              <a:latin typeface="Marianne Ultra-Bold"/>
              <a:ea typeface="Marianne Ultra-Bold"/>
              <a:cs typeface="Marianne Ultra-Bold"/>
              <a:sym typeface="Marianne Ultra-Bold"/>
            </a:endParaRPr>
          </a:p>
        </p:txBody>
      </p:sp>
      <p:pic>
        <p:nvPicPr>
          <p:cNvPr id="99" name="Image 98">
            <a:extLst>
              <a:ext uri="{FF2B5EF4-FFF2-40B4-BE49-F238E27FC236}">
                <a16:creationId xmlns:a16="http://schemas.microsoft.com/office/drawing/2014/main" id="{E2536455-B076-7747-9B15-18B17A4622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29" y="2247900"/>
            <a:ext cx="18155827" cy="7162800"/>
          </a:xfrm>
          <a:prstGeom prst="rect">
            <a:avLst/>
          </a:prstGeom>
        </p:spPr>
      </p:pic>
      <p:sp>
        <p:nvSpPr>
          <p:cNvPr id="100" name="Freeform 14">
            <a:extLst>
              <a:ext uri="{FF2B5EF4-FFF2-40B4-BE49-F238E27FC236}">
                <a16:creationId xmlns:a16="http://schemas.microsoft.com/office/drawing/2014/main" id="{832B781C-2885-2241-B274-C9BBE54926EF}"/>
              </a:ext>
            </a:extLst>
          </p:cNvPr>
          <p:cNvSpPr/>
          <p:nvPr/>
        </p:nvSpPr>
        <p:spPr>
          <a:xfrm>
            <a:off x="17155816" y="-1360"/>
            <a:ext cx="1132184" cy="1277180"/>
          </a:xfrm>
          <a:custGeom>
            <a:avLst/>
            <a:gdLst/>
            <a:ahLst/>
            <a:cxnLst/>
            <a:rect l="l" t="t" r="r" b="b"/>
            <a:pathLst>
              <a:path w="502995" h="723822">
                <a:moveTo>
                  <a:pt x="0" y="0"/>
                </a:moveTo>
                <a:lnTo>
                  <a:pt x="502995" y="0"/>
                </a:lnTo>
                <a:lnTo>
                  <a:pt x="502995" y="723822"/>
                </a:lnTo>
                <a:lnTo>
                  <a:pt x="0" y="723822"/>
                </a:lnTo>
                <a:lnTo>
                  <a:pt x="0" y="0"/>
                </a:lnTo>
                <a:close/>
              </a:path>
            </a:pathLst>
          </a:custGeom>
          <a:blipFill>
            <a:blip r:embed="rId3"/>
            <a:stretch>
              <a:fillRect/>
            </a:stretch>
          </a:blipFill>
        </p:spPr>
        <p:txBody>
          <a:bodyPr/>
          <a:lstStyle/>
          <a:p>
            <a:endParaRPr lang="fr-FR"/>
          </a:p>
        </p:txBody>
      </p:sp>
      <p:sp>
        <p:nvSpPr>
          <p:cNvPr id="101" name="Freeform 3">
            <a:extLst>
              <a:ext uri="{FF2B5EF4-FFF2-40B4-BE49-F238E27FC236}">
                <a16:creationId xmlns:a16="http://schemas.microsoft.com/office/drawing/2014/main" id="{4E3B150E-8A1C-914D-95ED-66F5EC2728D6}"/>
              </a:ext>
            </a:extLst>
          </p:cNvPr>
          <p:cNvSpPr/>
          <p:nvPr/>
        </p:nvSpPr>
        <p:spPr>
          <a:xfrm>
            <a:off x="15927408" y="60731"/>
            <a:ext cx="1244850" cy="1197577"/>
          </a:xfrm>
          <a:custGeom>
            <a:avLst/>
            <a:gdLst/>
            <a:ahLst/>
            <a:cxnLst/>
            <a:rect l="l" t="t" r="r" b="b"/>
            <a:pathLst>
              <a:path w="1244850" h="1197577">
                <a:moveTo>
                  <a:pt x="0" y="0"/>
                </a:moveTo>
                <a:lnTo>
                  <a:pt x="1244849" y="0"/>
                </a:lnTo>
                <a:lnTo>
                  <a:pt x="1244849" y="1197577"/>
                </a:lnTo>
                <a:lnTo>
                  <a:pt x="0" y="1197577"/>
                </a:lnTo>
                <a:lnTo>
                  <a:pt x="0" y="0"/>
                </a:lnTo>
                <a:close/>
              </a:path>
            </a:pathLst>
          </a:custGeom>
          <a:blipFill>
            <a:blip r:embed="rId4"/>
            <a:stretch>
              <a:fillRect/>
            </a:stretch>
          </a:blipFill>
        </p:spPr>
        <p:txBody>
          <a:bodyPr/>
          <a:lstStyle/>
          <a:p>
            <a:endParaRPr lang="fr-FR"/>
          </a:p>
        </p:txBody>
      </p:sp>
    </p:spTree>
    <p:extLst>
      <p:ext uri="{BB962C8B-B14F-4D97-AF65-F5344CB8AC3E}">
        <p14:creationId xmlns:p14="http://schemas.microsoft.com/office/powerpoint/2010/main" val="665156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21">
            <a:extLst>
              <a:ext uri="{FF2B5EF4-FFF2-40B4-BE49-F238E27FC236}">
                <a16:creationId xmlns:a16="http://schemas.microsoft.com/office/drawing/2014/main" id="{9DE7E0CC-7308-7C47-AF43-D42A470A8433}"/>
              </a:ext>
            </a:extLst>
          </p:cNvPr>
          <p:cNvGrpSpPr/>
          <p:nvPr/>
        </p:nvGrpSpPr>
        <p:grpSpPr>
          <a:xfrm>
            <a:off x="-608026" y="519570"/>
            <a:ext cx="8526225" cy="1214813"/>
            <a:chOff x="0" y="0"/>
            <a:chExt cx="2595743" cy="406400"/>
          </a:xfrm>
        </p:grpSpPr>
        <p:sp>
          <p:nvSpPr>
            <p:cNvPr id="12" name="Freeform 22">
              <a:extLst>
                <a:ext uri="{FF2B5EF4-FFF2-40B4-BE49-F238E27FC236}">
                  <a16:creationId xmlns:a16="http://schemas.microsoft.com/office/drawing/2014/main" id="{98DE04B2-164D-AC4D-8B97-DA41E6668D3B}"/>
                </a:ext>
              </a:extLst>
            </p:cNvPr>
            <p:cNvSpPr/>
            <p:nvPr/>
          </p:nvSpPr>
          <p:spPr>
            <a:xfrm>
              <a:off x="0" y="0"/>
              <a:ext cx="2595743" cy="406400"/>
            </a:xfrm>
            <a:custGeom>
              <a:avLst/>
              <a:gdLst/>
              <a:ahLst/>
              <a:cxnLst/>
              <a:rect l="l" t="t" r="r" b="b"/>
              <a:pathLst>
                <a:path w="2595743" h="406400">
                  <a:moveTo>
                    <a:pt x="2392543" y="0"/>
                  </a:moveTo>
                  <a:cubicBezTo>
                    <a:pt x="2504767" y="0"/>
                    <a:pt x="2595743" y="90976"/>
                    <a:pt x="2595743" y="203200"/>
                  </a:cubicBezTo>
                  <a:cubicBezTo>
                    <a:pt x="2595743" y="315424"/>
                    <a:pt x="2504767" y="406400"/>
                    <a:pt x="2392543" y="406400"/>
                  </a:cubicBezTo>
                  <a:lnTo>
                    <a:pt x="203200" y="406400"/>
                  </a:lnTo>
                  <a:cubicBezTo>
                    <a:pt x="90976" y="406400"/>
                    <a:pt x="0" y="315424"/>
                    <a:pt x="0" y="203200"/>
                  </a:cubicBezTo>
                  <a:cubicBezTo>
                    <a:pt x="0" y="90976"/>
                    <a:pt x="90976" y="0"/>
                    <a:pt x="203200" y="0"/>
                  </a:cubicBezTo>
                  <a:close/>
                </a:path>
              </a:pathLst>
            </a:custGeom>
            <a:solidFill>
              <a:srgbClr val="000091"/>
            </a:solidFill>
            <a:ln w="104775" cap="sq">
              <a:solidFill>
                <a:srgbClr val="009099"/>
              </a:solidFill>
              <a:prstDash val="solid"/>
              <a:miter/>
            </a:ln>
          </p:spPr>
          <p:txBody>
            <a:bodyPr/>
            <a:lstStyle/>
            <a:p>
              <a:endParaRPr lang="fr-FR"/>
            </a:p>
          </p:txBody>
        </p:sp>
        <p:sp>
          <p:nvSpPr>
            <p:cNvPr id="13" name="TextBox 23">
              <a:extLst>
                <a:ext uri="{FF2B5EF4-FFF2-40B4-BE49-F238E27FC236}">
                  <a16:creationId xmlns:a16="http://schemas.microsoft.com/office/drawing/2014/main" id="{EE257301-A911-7340-BE71-ED49C847F081}"/>
                </a:ext>
              </a:extLst>
            </p:cNvPr>
            <p:cNvSpPr txBox="1"/>
            <p:nvPr/>
          </p:nvSpPr>
          <p:spPr>
            <a:xfrm>
              <a:off x="0" y="-38100"/>
              <a:ext cx="2595743" cy="444500"/>
            </a:xfrm>
            <a:prstGeom prst="rect">
              <a:avLst/>
            </a:prstGeom>
          </p:spPr>
          <p:txBody>
            <a:bodyPr lIns="50800" tIns="50800" rIns="50800" bIns="50800" rtlCol="0" anchor="ctr"/>
            <a:lstStyle/>
            <a:p>
              <a:pPr algn="ctr">
                <a:lnSpc>
                  <a:spcPts val="3359"/>
                </a:lnSpc>
              </a:pPr>
              <a:endParaRPr/>
            </a:p>
          </p:txBody>
        </p:sp>
      </p:grpSp>
      <p:sp>
        <p:nvSpPr>
          <p:cNvPr id="14" name="TextBox 38">
            <a:extLst>
              <a:ext uri="{FF2B5EF4-FFF2-40B4-BE49-F238E27FC236}">
                <a16:creationId xmlns:a16="http://schemas.microsoft.com/office/drawing/2014/main" id="{C3D70387-9B62-B840-8213-4C556A70D80C}"/>
              </a:ext>
            </a:extLst>
          </p:cNvPr>
          <p:cNvSpPr txBox="1"/>
          <p:nvPr/>
        </p:nvSpPr>
        <p:spPr>
          <a:xfrm>
            <a:off x="148680" y="662773"/>
            <a:ext cx="7543800" cy="733727"/>
          </a:xfrm>
          <a:prstGeom prst="rect">
            <a:avLst/>
          </a:prstGeom>
        </p:spPr>
        <p:txBody>
          <a:bodyPr wrap="square" lIns="0" tIns="0" rIns="0" bIns="0" rtlCol="0" anchor="t">
            <a:spAutoFit/>
          </a:bodyPr>
          <a:lstStyle/>
          <a:p>
            <a:pPr algn="l">
              <a:lnSpc>
                <a:spcPts val="6299"/>
              </a:lnSpc>
            </a:pPr>
            <a:r>
              <a:rPr lang="en-US" sz="4500" b="1" dirty="0">
                <a:solidFill>
                  <a:srgbClr val="FFFFFF"/>
                </a:solidFill>
                <a:latin typeface="Marianne Ultra-Bold"/>
                <a:ea typeface="Marianne Ultra-Bold"/>
                <a:cs typeface="Marianne Ultra-Bold"/>
                <a:sym typeface="Marianne Ultra-Bold"/>
              </a:rPr>
              <a:t>Politiques </a:t>
            </a:r>
            <a:r>
              <a:rPr lang="en-US" sz="4500" b="1" dirty="0" err="1">
                <a:solidFill>
                  <a:srgbClr val="FFFFFF"/>
                </a:solidFill>
                <a:latin typeface="Marianne Ultra-Bold"/>
                <a:ea typeface="Marianne Ultra-Bold"/>
                <a:cs typeface="Marianne Ultra-Bold"/>
                <a:sym typeface="Marianne Ultra-Bold"/>
              </a:rPr>
              <a:t>publiques</a:t>
            </a:r>
            <a:endParaRPr lang="en-US" sz="4500" b="1" dirty="0">
              <a:solidFill>
                <a:srgbClr val="FFFFFF"/>
              </a:solidFill>
              <a:latin typeface="Marianne Ultra-Bold"/>
              <a:ea typeface="Marianne Ultra-Bold"/>
              <a:cs typeface="Marianne Ultra-Bold"/>
              <a:sym typeface="Marianne Ultra-Bold"/>
            </a:endParaRPr>
          </a:p>
        </p:txBody>
      </p:sp>
      <p:sp>
        <p:nvSpPr>
          <p:cNvPr id="100" name="Freeform 14">
            <a:extLst>
              <a:ext uri="{FF2B5EF4-FFF2-40B4-BE49-F238E27FC236}">
                <a16:creationId xmlns:a16="http://schemas.microsoft.com/office/drawing/2014/main" id="{832B781C-2885-2241-B274-C9BBE54926EF}"/>
              </a:ext>
            </a:extLst>
          </p:cNvPr>
          <p:cNvSpPr/>
          <p:nvPr/>
        </p:nvSpPr>
        <p:spPr>
          <a:xfrm>
            <a:off x="17155816" y="-1360"/>
            <a:ext cx="1132184" cy="1277180"/>
          </a:xfrm>
          <a:custGeom>
            <a:avLst/>
            <a:gdLst/>
            <a:ahLst/>
            <a:cxnLst/>
            <a:rect l="l" t="t" r="r" b="b"/>
            <a:pathLst>
              <a:path w="502995" h="723822">
                <a:moveTo>
                  <a:pt x="0" y="0"/>
                </a:moveTo>
                <a:lnTo>
                  <a:pt x="502995" y="0"/>
                </a:lnTo>
                <a:lnTo>
                  <a:pt x="502995" y="723822"/>
                </a:lnTo>
                <a:lnTo>
                  <a:pt x="0" y="723822"/>
                </a:lnTo>
                <a:lnTo>
                  <a:pt x="0" y="0"/>
                </a:lnTo>
                <a:close/>
              </a:path>
            </a:pathLst>
          </a:custGeom>
          <a:blipFill>
            <a:blip r:embed="rId2"/>
            <a:stretch>
              <a:fillRect/>
            </a:stretch>
          </a:blipFill>
        </p:spPr>
        <p:txBody>
          <a:bodyPr/>
          <a:lstStyle/>
          <a:p>
            <a:endParaRPr lang="fr-FR"/>
          </a:p>
        </p:txBody>
      </p:sp>
      <p:sp>
        <p:nvSpPr>
          <p:cNvPr id="101" name="Freeform 3">
            <a:extLst>
              <a:ext uri="{FF2B5EF4-FFF2-40B4-BE49-F238E27FC236}">
                <a16:creationId xmlns:a16="http://schemas.microsoft.com/office/drawing/2014/main" id="{4E3B150E-8A1C-914D-95ED-66F5EC2728D6}"/>
              </a:ext>
            </a:extLst>
          </p:cNvPr>
          <p:cNvSpPr/>
          <p:nvPr/>
        </p:nvSpPr>
        <p:spPr>
          <a:xfrm>
            <a:off x="15927408" y="60731"/>
            <a:ext cx="1244850" cy="1197577"/>
          </a:xfrm>
          <a:custGeom>
            <a:avLst/>
            <a:gdLst/>
            <a:ahLst/>
            <a:cxnLst/>
            <a:rect l="l" t="t" r="r" b="b"/>
            <a:pathLst>
              <a:path w="1244850" h="1197577">
                <a:moveTo>
                  <a:pt x="0" y="0"/>
                </a:moveTo>
                <a:lnTo>
                  <a:pt x="1244849" y="0"/>
                </a:lnTo>
                <a:lnTo>
                  <a:pt x="1244849" y="1197577"/>
                </a:lnTo>
                <a:lnTo>
                  <a:pt x="0" y="1197577"/>
                </a:lnTo>
                <a:lnTo>
                  <a:pt x="0" y="0"/>
                </a:lnTo>
                <a:close/>
              </a:path>
            </a:pathLst>
          </a:custGeom>
          <a:blipFill>
            <a:blip r:embed="rId3"/>
            <a:stretch>
              <a:fillRect/>
            </a:stretch>
          </a:blipFill>
        </p:spPr>
        <p:txBody>
          <a:bodyPr/>
          <a:lstStyle/>
          <a:p>
            <a:endParaRPr lang="fr-FR"/>
          </a:p>
        </p:txBody>
      </p:sp>
      <p:pic>
        <p:nvPicPr>
          <p:cNvPr id="3" name="Image 2">
            <a:extLst>
              <a:ext uri="{FF2B5EF4-FFF2-40B4-BE49-F238E27FC236}">
                <a16:creationId xmlns:a16="http://schemas.microsoft.com/office/drawing/2014/main" id="{A47AC9E3-2558-3D49-B367-131CF2BE12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29" y="3009900"/>
            <a:ext cx="18370530" cy="6896100"/>
          </a:xfrm>
          <a:prstGeom prst="rect">
            <a:avLst/>
          </a:prstGeom>
        </p:spPr>
      </p:pic>
      <p:sp>
        <p:nvSpPr>
          <p:cNvPr id="15" name="Rectangle à coins arrondis 14">
            <a:extLst>
              <a:ext uri="{FF2B5EF4-FFF2-40B4-BE49-F238E27FC236}">
                <a16:creationId xmlns:a16="http://schemas.microsoft.com/office/drawing/2014/main" id="{06D8A3F3-BDDA-B049-888C-1971D9D71A56}"/>
              </a:ext>
            </a:extLst>
          </p:cNvPr>
          <p:cNvSpPr/>
          <p:nvPr/>
        </p:nvSpPr>
        <p:spPr>
          <a:xfrm>
            <a:off x="9182466" y="389849"/>
            <a:ext cx="6172200" cy="1360365"/>
          </a:xfrm>
          <a:prstGeom prst="roundRect">
            <a:avLst/>
          </a:prstGeom>
          <a:solidFill>
            <a:srgbClr val="009193">
              <a:alpha val="15000"/>
            </a:srgbClr>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rgbClr val="009193"/>
                </a:solidFill>
              </a:rPr>
              <a:t>De plus en plus de politiques publiques facilitent leurs procédures en utilisant DS </a:t>
            </a:r>
            <a:endParaRPr lang="fr-FR" sz="2400" dirty="0">
              <a:solidFill>
                <a:srgbClr val="009193"/>
              </a:solidFill>
            </a:endParaRPr>
          </a:p>
        </p:txBody>
      </p:sp>
    </p:spTree>
    <p:extLst>
      <p:ext uri="{BB962C8B-B14F-4D97-AF65-F5344CB8AC3E}">
        <p14:creationId xmlns:p14="http://schemas.microsoft.com/office/powerpoint/2010/main" val="2169551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32" y="0"/>
            <a:ext cx="9141368" cy="1259857"/>
            <a:chOff x="0" y="0"/>
            <a:chExt cx="2407603" cy="331814"/>
          </a:xfrm>
        </p:grpSpPr>
        <p:sp>
          <p:nvSpPr>
            <p:cNvPr id="3" name="Freeform 3"/>
            <p:cNvSpPr/>
            <p:nvPr/>
          </p:nvSpPr>
          <p:spPr>
            <a:xfrm>
              <a:off x="0" y="0"/>
              <a:ext cx="2407603" cy="331814"/>
            </a:xfrm>
            <a:custGeom>
              <a:avLst/>
              <a:gdLst/>
              <a:ahLst/>
              <a:cxnLst/>
              <a:rect l="l" t="t" r="r" b="b"/>
              <a:pathLst>
                <a:path w="2407603" h="331814">
                  <a:moveTo>
                    <a:pt x="0" y="0"/>
                  </a:moveTo>
                  <a:lnTo>
                    <a:pt x="2407603" y="0"/>
                  </a:lnTo>
                  <a:lnTo>
                    <a:pt x="2407603" y="331814"/>
                  </a:lnTo>
                  <a:lnTo>
                    <a:pt x="0" y="331814"/>
                  </a:lnTo>
                  <a:close/>
                </a:path>
              </a:pathLst>
            </a:custGeom>
            <a:solidFill>
              <a:srgbClr val="FFFFFF"/>
            </a:solidFill>
          </p:spPr>
          <p:txBody>
            <a:bodyPr/>
            <a:lstStyle/>
            <a:p>
              <a:endParaRPr lang="fr-FR"/>
            </a:p>
          </p:txBody>
        </p:sp>
        <p:sp>
          <p:nvSpPr>
            <p:cNvPr id="4" name="TextBox 4"/>
            <p:cNvSpPr txBox="1"/>
            <p:nvPr/>
          </p:nvSpPr>
          <p:spPr>
            <a:xfrm>
              <a:off x="0" y="-38100"/>
              <a:ext cx="2407603" cy="369914"/>
            </a:xfrm>
            <a:prstGeom prst="rect">
              <a:avLst/>
            </a:prstGeom>
          </p:spPr>
          <p:txBody>
            <a:bodyPr lIns="50800" tIns="50800" rIns="50800" bIns="50800" rtlCol="0" anchor="ctr"/>
            <a:lstStyle/>
            <a:p>
              <a:pPr algn="ctr">
                <a:lnSpc>
                  <a:spcPts val="3359"/>
                </a:lnSpc>
              </a:pPr>
              <a:endParaRPr/>
            </a:p>
          </p:txBody>
        </p:sp>
      </p:grpSp>
      <p:sp>
        <p:nvSpPr>
          <p:cNvPr id="5" name="Freeform 5"/>
          <p:cNvSpPr/>
          <p:nvPr/>
        </p:nvSpPr>
        <p:spPr>
          <a:xfrm>
            <a:off x="430342" y="283905"/>
            <a:ext cx="1662831" cy="831416"/>
          </a:xfrm>
          <a:custGeom>
            <a:avLst/>
            <a:gdLst/>
            <a:ahLst/>
            <a:cxnLst/>
            <a:rect l="l" t="t" r="r" b="b"/>
            <a:pathLst>
              <a:path w="1662831" h="831416">
                <a:moveTo>
                  <a:pt x="0" y="0"/>
                </a:moveTo>
                <a:lnTo>
                  <a:pt x="1662831" y="0"/>
                </a:lnTo>
                <a:lnTo>
                  <a:pt x="1662831" y="831416"/>
                </a:lnTo>
                <a:lnTo>
                  <a:pt x="0" y="8314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grpSp>
        <p:nvGrpSpPr>
          <p:cNvPr id="6" name="Group 6"/>
          <p:cNvGrpSpPr/>
          <p:nvPr/>
        </p:nvGrpSpPr>
        <p:grpSpPr>
          <a:xfrm>
            <a:off x="430342" y="9569893"/>
            <a:ext cx="3356534" cy="1690370"/>
            <a:chOff x="0" y="0"/>
            <a:chExt cx="884025" cy="445200"/>
          </a:xfrm>
        </p:grpSpPr>
        <p:sp>
          <p:nvSpPr>
            <p:cNvPr id="7" name="Freeform 7"/>
            <p:cNvSpPr/>
            <p:nvPr/>
          </p:nvSpPr>
          <p:spPr>
            <a:xfrm>
              <a:off x="0" y="0"/>
              <a:ext cx="884025" cy="445200"/>
            </a:xfrm>
            <a:custGeom>
              <a:avLst/>
              <a:gdLst/>
              <a:ahLst/>
              <a:cxnLst/>
              <a:rect l="l" t="t" r="r" b="b"/>
              <a:pathLst>
                <a:path w="884025" h="445200">
                  <a:moveTo>
                    <a:pt x="0" y="0"/>
                  </a:moveTo>
                  <a:lnTo>
                    <a:pt x="884025" y="0"/>
                  </a:lnTo>
                  <a:lnTo>
                    <a:pt x="884025" y="445200"/>
                  </a:lnTo>
                  <a:lnTo>
                    <a:pt x="0" y="445200"/>
                  </a:lnTo>
                  <a:close/>
                </a:path>
              </a:pathLst>
            </a:custGeom>
            <a:solidFill>
              <a:srgbClr val="FFFFFF"/>
            </a:solidFill>
          </p:spPr>
          <p:txBody>
            <a:bodyPr/>
            <a:lstStyle/>
            <a:p>
              <a:endParaRPr lang="fr-FR"/>
            </a:p>
          </p:txBody>
        </p:sp>
        <p:sp>
          <p:nvSpPr>
            <p:cNvPr id="8" name="TextBox 8"/>
            <p:cNvSpPr txBox="1"/>
            <p:nvPr/>
          </p:nvSpPr>
          <p:spPr>
            <a:xfrm>
              <a:off x="0" y="-38100"/>
              <a:ext cx="884025" cy="483300"/>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17761918" y="1259857"/>
            <a:ext cx="3086100" cy="8310036"/>
            <a:chOff x="0" y="0"/>
            <a:chExt cx="812800" cy="2188651"/>
          </a:xfrm>
        </p:grpSpPr>
        <p:sp>
          <p:nvSpPr>
            <p:cNvPr id="10" name="Freeform 10"/>
            <p:cNvSpPr/>
            <p:nvPr/>
          </p:nvSpPr>
          <p:spPr>
            <a:xfrm>
              <a:off x="0" y="0"/>
              <a:ext cx="812800" cy="2188651"/>
            </a:xfrm>
            <a:custGeom>
              <a:avLst/>
              <a:gdLst/>
              <a:ahLst/>
              <a:cxnLst/>
              <a:rect l="l" t="t" r="r" b="b"/>
              <a:pathLst>
                <a:path w="812800" h="2188651">
                  <a:moveTo>
                    <a:pt x="0" y="0"/>
                  </a:moveTo>
                  <a:lnTo>
                    <a:pt x="812800" y="0"/>
                  </a:lnTo>
                  <a:lnTo>
                    <a:pt x="812800" y="2188651"/>
                  </a:lnTo>
                  <a:lnTo>
                    <a:pt x="0" y="2188651"/>
                  </a:lnTo>
                  <a:close/>
                </a:path>
              </a:pathLst>
            </a:custGeom>
            <a:solidFill>
              <a:srgbClr val="FFFFFF"/>
            </a:solidFill>
          </p:spPr>
          <p:txBody>
            <a:bodyPr/>
            <a:lstStyle/>
            <a:p>
              <a:endParaRPr lang="fr-FR"/>
            </a:p>
          </p:txBody>
        </p:sp>
        <p:sp>
          <p:nvSpPr>
            <p:cNvPr id="11" name="TextBox 11"/>
            <p:cNvSpPr txBox="1"/>
            <p:nvPr/>
          </p:nvSpPr>
          <p:spPr>
            <a:xfrm>
              <a:off x="0" y="-38100"/>
              <a:ext cx="812800" cy="2226751"/>
            </a:xfrm>
            <a:prstGeom prst="rect">
              <a:avLst/>
            </a:prstGeom>
          </p:spPr>
          <p:txBody>
            <a:bodyPr lIns="50800" tIns="50800" rIns="50800" bIns="50800" rtlCol="0" anchor="ctr"/>
            <a:lstStyle/>
            <a:p>
              <a:pPr algn="ctr">
                <a:lnSpc>
                  <a:spcPts val="3359"/>
                </a:lnSpc>
              </a:pPr>
              <a:endParaRPr/>
            </a:p>
          </p:txBody>
        </p:sp>
      </p:grpSp>
      <p:grpSp>
        <p:nvGrpSpPr>
          <p:cNvPr id="12" name="Group 12"/>
          <p:cNvGrpSpPr/>
          <p:nvPr/>
        </p:nvGrpSpPr>
        <p:grpSpPr>
          <a:xfrm>
            <a:off x="10346183" y="9569893"/>
            <a:ext cx="9158710" cy="983889"/>
            <a:chOff x="0" y="0"/>
            <a:chExt cx="2412170" cy="259131"/>
          </a:xfrm>
        </p:grpSpPr>
        <p:sp>
          <p:nvSpPr>
            <p:cNvPr id="13" name="Freeform 13"/>
            <p:cNvSpPr/>
            <p:nvPr/>
          </p:nvSpPr>
          <p:spPr>
            <a:xfrm>
              <a:off x="0" y="0"/>
              <a:ext cx="2412171" cy="259131"/>
            </a:xfrm>
            <a:custGeom>
              <a:avLst/>
              <a:gdLst/>
              <a:ahLst/>
              <a:cxnLst/>
              <a:rect l="l" t="t" r="r" b="b"/>
              <a:pathLst>
                <a:path w="2412171" h="259131">
                  <a:moveTo>
                    <a:pt x="0" y="0"/>
                  </a:moveTo>
                  <a:lnTo>
                    <a:pt x="2412171" y="0"/>
                  </a:lnTo>
                  <a:lnTo>
                    <a:pt x="2412171" y="259131"/>
                  </a:lnTo>
                  <a:lnTo>
                    <a:pt x="0" y="259131"/>
                  </a:lnTo>
                  <a:close/>
                </a:path>
              </a:pathLst>
            </a:custGeom>
            <a:solidFill>
              <a:srgbClr val="FFFFFF"/>
            </a:solidFill>
          </p:spPr>
          <p:txBody>
            <a:bodyPr/>
            <a:lstStyle/>
            <a:p>
              <a:endParaRPr lang="fr-FR"/>
            </a:p>
          </p:txBody>
        </p:sp>
        <p:sp>
          <p:nvSpPr>
            <p:cNvPr id="14" name="TextBox 14"/>
            <p:cNvSpPr txBox="1"/>
            <p:nvPr/>
          </p:nvSpPr>
          <p:spPr>
            <a:xfrm>
              <a:off x="0" y="-38100"/>
              <a:ext cx="2412170" cy="297231"/>
            </a:xfrm>
            <a:prstGeom prst="rect">
              <a:avLst/>
            </a:prstGeom>
          </p:spPr>
          <p:txBody>
            <a:bodyPr lIns="50800" tIns="50800" rIns="50800" bIns="50800" rtlCol="0" anchor="ctr"/>
            <a:lstStyle/>
            <a:p>
              <a:pPr algn="ctr">
                <a:lnSpc>
                  <a:spcPts val="3359"/>
                </a:lnSpc>
              </a:pPr>
              <a:endParaRPr/>
            </a:p>
          </p:txBody>
        </p:sp>
      </p:grpSp>
      <p:grpSp>
        <p:nvGrpSpPr>
          <p:cNvPr id="15" name="Group 15"/>
          <p:cNvGrpSpPr/>
          <p:nvPr/>
        </p:nvGrpSpPr>
        <p:grpSpPr>
          <a:xfrm>
            <a:off x="10385409" y="-2142796"/>
            <a:ext cx="22802193" cy="22802193"/>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91"/>
            </a:solidFill>
            <a:ln w="552450" cap="sq">
              <a:solidFill>
                <a:srgbClr val="009099"/>
              </a:solidFill>
              <a:prstDash val="solid"/>
              <a:miter/>
            </a:ln>
          </p:spPr>
          <p:txBody>
            <a:bodyPr/>
            <a:lstStyle/>
            <a:p>
              <a:endParaRPr lang="fr-FR"/>
            </a:p>
          </p:txBody>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18" name="Group 18"/>
          <p:cNvGrpSpPr/>
          <p:nvPr/>
        </p:nvGrpSpPr>
        <p:grpSpPr>
          <a:xfrm>
            <a:off x="9892721" y="-124914"/>
            <a:ext cx="8455913" cy="1407697"/>
            <a:chOff x="0" y="0"/>
            <a:chExt cx="2227072" cy="370751"/>
          </a:xfrm>
        </p:grpSpPr>
        <p:sp>
          <p:nvSpPr>
            <p:cNvPr id="19" name="Freeform 19"/>
            <p:cNvSpPr/>
            <p:nvPr/>
          </p:nvSpPr>
          <p:spPr>
            <a:xfrm>
              <a:off x="0" y="0"/>
              <a:ext cx="2227072" cy="370751"/>
            </a:xfrm>
            <a:custGeom>
              <a:avLst/>
              <a:gdLst/>
              <a:ahLst/>
              <a:cxnLst/>
              <a:rect l="l" t="t" r="r" b="b"/>
              <a:pathLst>
                <a:path w="2227072" h="370751">
                  <a:moveTo>
                    <a:pt x="0" y="0"/>
                  </a:moveTo>
                  <a:lnTo>
                    <a:pt x="2227072" y="0"/>
                  </a:lnTo>
                  <a:lnTo>
                    <a:pt x="2227072" y="370751"/>
                  </a:lnTo>
                  <a:lnTo>
                    <a:pt x="0" y="370751"/>
                  </a:lnTo>
                  <a:close/>
                </a:path>
              </a:pathLst>
            </a:custGeom>
            <a:solidFill>
              <a:srgbClr val="FFFFFF"/>
            </a:solidFill>
          </p:spPr>
          <p:txBody>
            <a:bodyPr/>
            <a:lstStyle/>
            <a:p>
              <a:endParaRPr lang="fr-FR"/>
            </a:p>
          </p:txBody>
        </p:sp>
        <p:sp>
          <p:nvSpPr>
            <p:cNvPr id="20" name="TextBox 20"/>
            <p:cNvSpPr txBox="1"/>
            <p:nvPr/>
          </p:nvSpPr>
          <p:spPr>
            <a:xfrm>
              <a:off x="0" y="-38100"/>
              <a:ext cx="2227072" cy="408851"/>
            </a:xfrm>
            <a:prstGeom prst="rect">
              <a:avLst/>
            </a:prstGeom>
          </p:spPr>
          <p:txBody>
            <a:bodyPr lIns="50800" tIns="50800" rIns="50800" bIns="50800" rtlCol="0" anchor="ctr"/>
            <a:lstStyle/>
            <a:p>
              <a:pPr algn="ctr">
                <a:lnSpc>
                  <a:spcPts val="3359"/>
                </a:lnSpc>
              </a:pPr>
              <a:endParaRPr/>
            </a:p>
          </p:txBody>
        </p:sp>
      </p:grpSp>
      <p:grpSp>
        <p:nvGrpSpPr>
          <p:cNvPr id="21" name="Group 21"/>
          <p:cNvGrpSpPr/>
          <p:nvPr/>
        </p:nvGrpSpPr>
        <p:grpSpPr>
          <a:xfrm>
            <a:off x="9747684" y="8906340"/>
            <a:ext cx="8600951" cy="1380660"/>
            <a:chOff x="0" y="0"/>
            <a:chExt cx="2265271" cy="363631"/>
          </a:xfrm>
        </p:grpSpPr>
        <p:sp>
          <p:nvSpPr>
            <p:cNvPr id="22" name="Freeform 22"/>
            <p:cNvSpPr/>
            <p:nvPr/>
          </p:nvSpPr>
          <p:spPr>
            <a:xfrm>
              <a:off x="0" y="0"/>
              <a:ext cx="2265271" cy="363631"/>
            </a:xfrm>
            <a:custGeom>
              <a:avLst/>
              <a:gdLst/>
              <a:ahLst/>
              <a:cxnLst/>
              <a:rect l="l" t="t" r="r" b="b"/>
              <a:pathLst>
                <a:path w="2265271" h="363631">
                  <a:moveTo>
                    <a:pt x="0" y="0"/>
                  </a:moveTo>
                  <a:lnTo>
                    <a:pt x="2265271" y="0"/>
                  </a:lnTo>
                  <a:lnTo>
                    <a:pt x="2265271" y="363631"/>
                  </a:lnTo>
                  <a:lnTo>
                    <a:pt x="0" y="363631"/>
                  </a:lnTo>
                  <a:close/>
                </a:path>
              </a:pathLst>
            </a:custGeom>
            <a:solidFill>
              <a:srgbClr val="FFFFFF"/>
            </a:solidFill>
          </p:spPr>
          <p:txBody>
            <a:bodyPr/>
            <a:lstStyle/>
            <a:p>
              <a:endParaRPr lang="fr-FR"/>
            </a:p>
          </p:txBody>
        </p:sp>
        <p:sp>
          <p:nvSpPr>
            <p:cNvPr id="23" name="TextBox 23"/>
            <p:cNvSpPr txBox="1"/>
            <p:nvPr/>
          </p:nvSpPr>
          <p:spPr>
            <a:xfrm>
              <a:off x="0" y="-38100"/>
              <a:ext cx="2265271" cy="401731"/>
            </a:xfrm>
            <a:prstGeom prst="rect">
              <a:avLst/>
            </a:prstGeom>
          </p:spPr>
          <p:txBody>
            <a:bodyPr lIns="50800" tIns="50800" rIns="50800" bIns="50800" rtlCol="0" anchor="ctr"/>
            <a:lstStyle/>
            <a:p>
              <a:pPr algn="ctr">
                <a:lnSpc>
                  <a:spcPts val="3359"/>
                </a:lnSpc>
              </a:pPr>
              <a:endParaRPr/>
            </a:p>
          </p:txBody>
        </p:sp>
      </p:grpSp>
      <p:sp>
        <p:nvSpPr>
          <p:cNvPr id="24" name="AutoShape 24"/>
          <p:cNvSpPr/>
          <p:nvPr/>
        </p:nvSpPr>
        <p:spPr>
          <a:xfrm>
            <a:off x="430342" y="9840743"/>
            <a:ext cx="17331577" cy="0"/>
          </a:xfrm>
          <a:prstGeom prst="line">
            <a:avLst/>
          </a:prstGeom>
          <a:ln w="19050" cap="flat">
            <a:solidFill>
              <a:srgbClr val="000000"/>
            </a:solidFill>
            <a:prstDash val="solid"/>
            <a:headEnd type="none" w="sm" len="sm"/>
            <a:tailEnd type="none" w="sm" len="sm"/>
          </a:ln>
        </p:spPr>
        <p:txBody>
          <a:bodyPr/>
          <a:lstStyle/>
          <a:p>
            <a:endParaRPr lang="fr-FR"/>
          </a:p>
        </p:txBody>
      </p:sp>
      <p:grpSp>
        <p:nvGrpSpPr>
          <p:cNvPr id="54" name="Group 54"/>
          <p:cNvGrpSpPr/>
          <p:nvPr/>
        </p:nvGrpSpPr>
        <p:grpSpPr>
          <a:xfrm>
            <a:off x="-2542401" y="1280737"/>
            <a:ext cx="8717404" cy="1214813"/>
            <a:chOff x="0" y="0"/>
            <a:chExt cx="2916295" cy="406400"/>
          </a:xfrm>
        </p:grpSpPr>
        <p:sp>
          <p:nvSpPr>
            <p:cNvPr id="55" name="Freeform 55"/>
            <p:cNvSpPr/>
            <p:nvPr/>
          </p:nvSpPr>
          <p:spPr>
            <a:xfrm>
              <a:off x="0" y="0"/>
              <a:ext cx="2916295" cy="406400"/>
            </a:xfrm>
            <a:custGeom>
              <a:avLst/>
              <a:gdLst/>
              <a:ahLst/>
              <a:cxnLst/>
              <a:rect l="l" t="t" r="r" b="b"/>
              <a:pathLst>
                <a:path w="2916295" h="406400">
                  <a:moveTo>
                    <a:pt x="2713095" y="0"/>
                  </a:moveTo>
                  <a:cubicBezTo>
                    <a:pt x="2825320" y="0"/>
                    <a:pt x="2916295" y="90976"/>
                    <a:pt x="2916295" y="203200"/>
                  </a:cubicBezTo>
                  <a:cubicBezTo>
                    <a:pt x="2916295" y="315424"/>
                    <a:pt x="2825320" y="406400"/>
                    <a:pt x="2713095" y="406400"/>
                  </a:cubicBezTo>
                  <a:lnTo>
                    <a:pt x="203200" y="406400"/>
                  </a:lnTo>
                  <a:cubicBezTo>
                    <a:pt x="90976" y="406400"/>
                    <a:pt x="0" y="315424"/>
                    <a:pt x="0" y="203200"/>
                  </a:cubicBezTo>
                  <a:cubicBezTo>
                    <a:pt x="0" y="90976"/>
                    <a:pt x="90976" y="0"/>
                    <a:pt x="203200" y="0"/>
                  </a:cubicBezTo>
                  <a:close/>
                </a:path>
              </a:pathLst>
            </a:custGeom>
            <a:solidFill>
              <a:srgbClr val="000091"/>
            </a:solidFill>
            <a:ln w="104775" cap="sq">
              <a:solidFill>
                <a:srgbClr val="009099"/>
              </a:solidFill>
              <a:prstDash val="solid"/>
              <a:miter/>
            </a:ln>
          </p:spPr>
          <p:txBody>
            <a:bodyPr/>
            <a:lstStyle/>
            <a:p>
              <a:endParaRPr lang="fr-FR"/>
            </a:p>
          </p:txBody>
        </p:sp>
        <p:sp>
          <p:nvSpPr>
            <p:cNvPr id="56" name="TextBox 56"/>
            <p:cNvSpPr txBox="1"/>
            <p:nvPr/>
          </p:nvSpPr>
          <p:spPr>
            <a:xfrm>
              <a:off x="0" y="-38100"/>
              <a:ext cx="2916295" cy="444500"/>
            </a:xfrm>
            <a:prstGeom prst="rect">
              <a:avLst/>
            </a:prstGeom>
          </p:spPr>
          <p:txBody>
            <a:bodyPr lIns="50800" tIns="50800" rIns="50800" bIns="50800" rtlCol="0" anchor="ctr"/>
            <a:lstStyle/>
            <a:p>
              <a:pPr algn="ctr">
                <a:lnSpc>
                  <a:spcPts val="3359"/>
                </a:lnSpc>
              </a:pPr>
              <a:endParaRPr/>
            </a:p>
          </p:txBody>
        </p:sp>
      </p:grpSp>
      <p:grpSp>
        <p:nvGrpSpPr>
          <p:cNvPr id="57" name="Group 57"/>
          <p:cNvGrpSpPr/>
          <p:nvPr/>
        </p:nvGrpSpPr>
        <p:grpSpPr>
          <a:xfrm>
            <a:off x="-622472" y="1200150"/>
            <a:ext cx="1052814" cy="3086100"/>
            <a:chOff x="0" y="0"/>
            <a:chExt cx="277284" cy="812800"/>
          </a:xfrm>
        </p:grpSpPr>
        <p:sp>
          <p:nvSpPr>
            <p:cNvPr id="58" name="Freeform 58"/>
            <p:cNvSpPr/>
            <p:nvPr/>
          </p:nvSpPr>
          <p:spPr>
            <a:xfrm>
              <a:off x="0" y="0"/>
              <a:ext cx="277284" cy="812800"/>
            </a:xfrm>
            <a:custGeom>
              <a:avLst/>
              <a:gdLst/>
              <a:ahLst/>
              <a:cxnLst/>
              <a:rect l="l" t="t" r="r" b="b"/>
              <a:pathLst>
                <a:path w="277284" h="812800">
                  <a:moveTo>
                    <a:pt x="0" y="0"/>
                  </a:moveTo>
                  <a:lnTo>
                    <a:pt x="277284" y="0"/>
                  </a:lnTo>
                  <a:lnTo>
                    <a:pt x="277284" y="812800"/>
                  </a:lnTo>
                  <a:lnTo>
                    <a:pt x="0" y="812800"/>
                  </a:lnTo>
                  <a:close/>
                </a:path>
              </a:pathLst>
            </a:custGeom>
            <a:solidFill>
              <a:srgbClr val="FFFFFF"/>
            </a:solidFill>
          </p:spPr>
          <p:txBody>
            <a:bodyPr/>
            <a:lstStyle/>
            <a:p>
              <a:endParaRPr lang="fr-FR"/>
            </a:p>
          </p:txBody>
        </p:sp>
        <p:sp>
          <p:nvSpPr>
            <p:cNvPr id="59" name="TextBox 59"/>
            <p:cNvSpPr txBox="1"/>
            <p:nvPr/>
          </p:nvSpPr>
          <p:spPr>
            <a:xfrm>
              <a:off x="0" y="-38100"/>
              <a:ext cx="277284" cy="850900"/>
            </a:xfrm>
            <a:prstGeom prst="rect">
              <a:avLst/>
            </a:prstGeom>
          </p:spPr>
          <p:txBody>
            <a:bodyPr lIns="50800" tIns="50800" rIns="50800" bIns="50800" rtlCol="0" anchor="ctr"/>
            <a:lstStyle/>
            <a:p>
              <a:pPr algn="ctr">
                <a:lnSpc>
                  <a:spcPts val="3359"/>
                </a:lnSpc>
              </a:pPr>
              <a:endParaRPr/>
            </a:p>
          </p:txBody>
        </p:sp>
      </p:grpSp>
      <p:grpSp>
        <p:nvGrpSpPr>
          <p:cNvPr id="60" name="Group 60"/>
          <p:cNvGrpSpPr/>
          <p:nvPr/>
        </p:nvGrpSpPr>
        <p:grpSpPr>
          <a:xfrm>
            <a:off x="17761918" y="1259857"/>
            <a:ext cx="1138970" cy="7684754"/>
            <a:chOff x="0" y="0"/>
            <a:chExt cx="299976" cy="2023968"/>
          </a:xfrm>
        </p:grpSpPr>
        <p:sp>
          <p:nvSpPr>
            <p:cNvPr id="61" name="Freeform 61"/>
            <p:cNvSpPr/>
            <p:nvPr/>
          </p:nvSpPr>
          <p:spPr>
            <a:xfrm>
              <a:off x="0" y="0"/>
              <a:ext cx="299976" cy="2023968"/>
            </a:xfrm>
            <a:custGeom>
              <a:avLst/>
              <a:gdLst/>
              <a:ahLst/>
              <a:cxnLst/>
              <a:rect l="l" t="t" r="r" b="b"/>
              <a:pathLst>
                <a:path w="299976" h="2023968">
                  <a:moveTo>
                    <a:pt x="0" y="0"/>
                  </a:moveTo>
                  <a:lnTo>
                    <a:pt x="299976" y="0"/>
                  </a:lnTo>
                  <a:lnTo>
                    <a:pt x="299976" y="2023968"/>
                  </a:lnTo>
                  <a:lnTo>
                    <a:pt x="0" y="2023968"/>
                  </a:lnTo>
                  <a:close/>
                </a:path>
              </a:pathLst>
            </a:custGeom>
            <a:solidFill>
              <a:srgbClr val="FFFFFF"/>
            </a:solidFill>
          </p:spPr>
          <p:txBody>
            <a:bodyPr/>
            <a:lstStyle/>
            <a:p>
              <a:endParaRPr lang="fr-FR"/>
            </a:p>
          </p:txBody>
        </p:sp>
        <p:sp>
          <p:nvSpPr>
            <p:cNvPr id="62" name="TextBox 62"/>
            <p:cNvSpPr txBox="1"/>
            <p:nvPr/>
          </p:nvSpPr>
          <p:spPr>
            <a:xfrm>
              <a:off x="0" y="-38100"/>
              <a:ext cx="299976" cy="2062068"/>
            </a:xfrm>
            <a:prstGeom prst="rect">
              <a:avLst/>
            </a:prstGeom>
          </p:spPr>
          <p:txBody>
            <a:bodyPr lIns="50800" tIns="50800" rIns="50800" bIns="50800" rtlCol="0" anchor="ctr"/>
            <a:lstStyle/>
            <a:p>
              <a:pPr algn="ctr">
                <a:lnSpc>
                  <a:spcPts val="3359"/>
                </a:lnSpc>
              </a:pPr>
              <a:endParaRPr/>
            </a:p>
          </p:txBody>
        </p:sp>
      </p:grpSp>
      <p:sp>
        <p:nvSpPr>
          <p:cNvPr id="63" name="TextBox 63"/>
          <p:cNvSpPr txBox="1"/>
          <p:nvPr/>
        </p:nvSpPr>
        <p:spPr>
          <a:xfrm>
            <a:off x="177889" y="3031927"/>
            <a:ext cx="10706785" cy="3385542"/>
          </a:xfrm>
          <a:prstGeom prst="rect">
            <a:avLst/>
          </a:prstGeom>
        </p:spPr>
        <p:txBody>
          <a:bodyPr wrap="square" lIns="0" tIns="0" rIns="0" bIns="0" rtlCol="0" anchor="t">
            <a:spAutoFit/>
          </a:bodyPr>
          <a:lstStyle/>
          <a:p>
            <a:pPr marL="228600">
              <a:lnSpc>
                <a:spcPct val="100000"/>
              </a:lnSpc>
            </a:pPr>
            <a:r>
              <a:rPr lang="fr-FR" sz="2000" b="1" spc="-1" dirty="0">
                <a:solidFill>
                  <a:srgbClr val="4C4C4C"/>
                </a:solidFill>
                <a:latin typeface="Century Gothic"/>
                <a:ea typeface="Century Gothic"/>
              </a:rPr>
              <a:t>Ressources open sources sur : </a:t>
            </a:r>
            <a:r>
              <a:rPr lang="fr-FR" sz="2000" b="1" u="sng" spc="-1" dirty="0">
                <a:solidFill>
                  <a:srgbClr val="0000FF"/>
                </a:solidFill>
                <a:latin typeface="Century Gothic"/>
                <a:ea typeface="Century Gothic"/>
                <a:hlinkClick r:id="rId4"/>
              </a:rPr>
              <a:t>https://github.com/betagouv/demarches-simplifiees.fr</a:t>
            </a:r>
            <a:endParaRPr lang="fr-FR" sz="2000" spc="-1" dirty="0">
              <a:latin typeface="Arial"/>
            </a:endParaRPr>
          </a:p>
          <a:p>
            <a:pPr marL="228600">
              <a:lnSpc>
                <a:spcPct val="100000"/>
              </a:lnSpc>
            </a:pPr>
            <a:endParaRPr lang="fr-FR" sz="2000" spc="-1" dirty="0">
              <a:latin typeface="Arial"/>
            </a:endParaRPr>
          </a:p>
          <a:p>
            <a:pPr marL="228600">
              <a:lnSpc>
                <a:spcPct val="100000"/>
              </a:lnSpc>
            </a:pPr>
            <a:r>
              <a:rPr lang="fr-FR" sz="2000" b="1" spc="-1" dirty="0">
                <a:solidFill>
                  <a:srgbClr val="4C4C4C"/>
                </a:solidFill>
                <a:latin typeface="Century Gothic"/>
                <a:ea typeface="Century Gothic"/>
              </a:rPr>
              <a:t>Documentation : </a:t>
            </a:r>
            <a:r>
              <a:rPr lang="fr-FR" sz="2000" b="1" u="sng" spc="-1" dirty="0">
                <a:solidFill>
                  <a:srgbClr val="0000FF"/>
                </a:solidFill>
                <a:latin typeface="Century Gothic"/>
                <a:ea typeface="Century Gothic"/>
                <a:hlinkClick r:id="rId5"/>
              </a:rPr>
              <a:t>https://doc.demarches-simplifiees.fr</a:t>
            </a:r>
            <a:endParaRPr lang="fr-FR" sz="2000" spc="-1" dirty="0">
              <a:latin typeface="Arial"/>
            </a:endParaRPr>
          </a:p>
          <a:p>
            <a:pPr marL="228600">
              <a:lnSpc>
                <a:spcPct val="100000"/>
              </a:lnSpc>
            </a:pPr>
            <a:endParaRPr lang="fr-FR" sz="2000" spc="-1" dirty="0">
              <a:latin typeface="Arial"/>
            </a:endParaRPr>
          </a:p>
          <a:p>
            <a:pPr marL="228600">
              <a:lnSpc>
                <a:spcPct val="100000"/>
              </a:lnSpc>
            </a:pPr>
            <a:r>
              <a:rPr lang="fr-FR" sz="2000" b="1" spc="-1" dirty="0">
                <a:solidFill>
                  <a:srgbClr val="4C4C4C"/>
                </a:solidFill>
                <a:latin typeface="Century Gothic"/>
                <a:ea typeface="Century Gothic"/>
              </a:rPr>
              <a:t>S’enregistrer : </a:t>
            </a:r>
            <a:r>
              <a:rPr lang="fr-FR" sz="2000" b="1" u="sng" spc="-1" dirty="0">
                <a:solidFill>
                  <a:srgbClr val="0000FF"/>
                </a:solidFill>
                <a:latin typeface="Century Gothic"/>
                <a:ea typeface="Century Gothic"/>
                <a:hlinkClick r:id="rId6"/>
              </a:rPr>
              <a:t>https://www.demarches-simplifiees.fr/commencer/demande-d-inscription-a-demarches-simplifiees</a:t>
            </a:r>
            <a:endParaRPr lang="fr-FR" sz="2000" spc="-1" dirty="0">
              <a:latin typeface="Arial"/>
            </a:endParaRPr>
          </a:p>
          <a:p>
            <a:pPr marL="228600">
              <a:lnSpc>
                <a:spcPct val="100000"/>
              </a:lnSpc>
            </a:pPr>
            <a:endParaRPr lang="fr-FR" sz="2000" spc="-1" dirty="0">
              <a:latin typeface="Arial"/>
            </a:endParaRPr>
          </a:p>
          <a:p>
            <a:pPr marL="228600">
              <a:lnSpc>
                <a:spcPct val="100000"/>
              </a:lnSpc>
            </a:pPr>
            <a:r>
              <a:rPr lang="fr-FR" sz="2000" b="1" spc="-1" dirty="0">
                <a:solidFill>
                  <a:srgbClr val="4C4C4C"/>
                </a:solidFill>
                <a:latin typeface="Century Gothic"/>
                <a:ea typeface="Century Gothic"/>
              </a:rPr>
              <a:t>Vos demandes de fonctionnalités: </a:t>
            </a:r>
            <a:r>
              <a:rPr lang="fr-FR" sz="2000" b="1" spc="-1" dirty="0">
                <a:solidFill>
                  <a:srgbClr val="4C4C4C"/>
                </a:solidFill>
                <a:latin typeface="Century Gothic"/>
                <a:ea typeface="Century Gothic"/>
                <a:hlinkClick r:id="rId7"/>
              </a:rPr>
              <a:t>https://demarches-simplifiees.featureupvote.com</a:t>
            </a:r>
            <a:endParaRPr lang="fr-FR" sz="2000" b="1" spc="-1" dirty="0">
              <a:solidFill>
                <a:srgbClr val="4C4C4C"/>
              </a:solidFill>
              <a:latin typeface="Century Gothic"/>
              <a:ea typeface="Century Gothic"/>
            </a:endParaRPr>
          </a:p>
          <a:p>
            <a:pPr marL="228600">
              <a:lnSpc>
                <a:spcPct val="100000"/>
              </a:lnSpc>
            </a:pPr>
            <a:endParaRPr lang="fr-FR" sz="2000" b="1" spc="-1" dirty="0">
              <a:solidFill>
                <a:srgbClr val="4C4C4C"/>
              </a:solidFill>
              <a:latin typeface="Century Gothic"/>
            </a:endParaRPr>
          </a:p>
          <a:p>
            <a:pPr marL="228600">
              <a:lnSpc>
                <a:spcPct val="100000"/>
              </a:lnSpc>
            </a:pPr>
            <a:r>
              <a:rPr lang="fr-FR" sz="2000" b="1" spc="-1" dirty="0">
                <a:solidFill>
                  <a:srgbClr val="4C4C4C"/>
                </a:solidFill>
                <a:latin typeface="Century Gothic"/>
              </a:rPr>
              <a:t>Demande support: </a:t>
            </a:r>
            <a:r>
              <a:rPr lang="fr-FR" sz="2000" b="1" spc="-1" dirty="0">
                <a:solidFill>
                  <a:srgbClr val="4C4C4C"/>
                </a:solidFill>
                <a:latin typeface="Century Gothic"/>
                <a:hlinkClick r:id="rId8"/>
              </a:rPr>
              <a:t>contact@demarches-simplifiees.fr</a:t>
            </a:r>
            <a:endParaRPr lang="fr-FR" sz="2000" b="1" spc="-1" dirty="0">
              <a:solidFill>
                <a:srgbClr val="4C4C4C"/>
              </a:solidFill>
              <a:latin typeface="Century Gothic"/>
            </a:endParaRPr>
          </a:p>
          <a:p>
            <a:pPr marL="228600">
              <a:lnSpc>
                <a:spcPct val="100000"/>
              </a:lnSpc>
            </a:pPr>
            <a:endParaRPr lang="fr-FR" sz="2000" spc="-1" dirty="0">
              <a:latin typeface="Arial"/>
            </a:endParaRPr>
          </a:p>
        </p:txBody>
      </p:sp>
      <p:sp>
        <p:nvSpPr>
          <p:cNvPr id="64" name="Freeform 64"/>
          <p:cNvSpPr/>
          <p:nvPr/>
        </p:nvSpPr>
        <p:spPr>
          <a:xfrm>
            <a:off x="13123483" y="2495550"/>
            <a:ext cx="3604110" cy="3604110"/>
          </a:xfrm>
          <a:custGeom>
            <a:avLst/>
            <a:gdLst/>
            <a:ahLst/>
            <a:cxnLst/>
            <a:rect l="l" t="t" r="r" b="b"/>
            <a:pathLst>
              <a:path w="3604110" h="3604110">
                <a:moveTo>
                  <a:pt x="0" y="0"/>
                </a:moveTo>
                <a:lnTo>
                  <a:pt x="3604110" y="0"/>
                </a:lnTo>
                <a:lnTo>
                  <a:pt x="3604110" y="3604110"/>
                </a:lnTo>
                <a:lnTo>
                  <a:pt x="0" y="360411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fr-FR"/>
          </a:p>
        </p:txBody>
      </p:sp>
      <p:grpSp>
        <p:nvGrpSpPr>
          <p:cNvPr id="65" name="Group 65"/>
          <p:cNvGrpSpPr/>
          <p:nvPr/>
        </p:nvGrpSpPr>
        <p:grpSpPr>
          <a:xfrm>
            <a:off x="17761918" y="1115321"/>
            <a:ext cx="3086100" cy="8623157"/>
            <a:chOff x="0" y="0"/>
            <a:chExt cx="812800" cy="2271120"/>
          </a:xfrm>
        </p:grpSpPr>
        <p:sp>
          <p:nvSpPr>
            <p:cNvPr id="66" name="Freeform 66"/>
            <p:cNvSpPr/>
            <p:nvPr/>
          </p:nvSpPr>
          <p:spPr>
            <a:xfrm>
              <a:off x="0" y="0"/>
              <a:ext cx="812800" cy="2271120"/>
            </a:xfrm>
            <a:custGeom>
              <a:avLst/>
              <a:gdLst/>
              <a:ahLst/>
              <a:cxnLst/>
              <a:rect l="l" t="t" r="r" b="b"/>
              <a:pathLst>
                <a:path w="812800" h="2271120">
                  <a:moveTo>
                    <a:pt x="0" y="0"/>
                  </a:moveTo>
                  <a:lnTo>
                    <a:pt x="812800" y="0"/>
                  </a:lnTo>
                  <a:lnTo>
                    <a:pt x="812800" y="2271120"/>
                  </a:lnTo>
                  <a:lnTo>
                    <a:pt x="0" y="2271120"/>
                  </a:lnTo>
                  <a:close/>
                </a:path>
              </a:pathLst>
            </a:custGeom>
            <a:solidFill>
              <a:srgbClr val="FFFFFF"/>
            </a:solidFill>
          </p:spPr>
          <p:txBody>
            <a:bodyPr/>
            <a:lstStyle/>
            <a:p>
              <a:endParaRPr lang="fr-FR"/>
            </a:p>
          </p:txBody>
        </p:sp>
        <p:sp>
          <p:nvSpPr>
            <p:cNvPr id="67" name="TextBox 67"/>
            <p:cNvSpPr txBox="1"/>
            <p:nvPr/>
          </p:nvSpPr>
          <p:spPr>
            <a:xfrm>
              <a:off x="0" y="-38100"/>
              <a:ext cx="812800" cy="2309220"/>
            </a:xfrm>
            <a:prstGeom prst="rect">
              <a:avLst/>
            </a:prstGeom>
          </p:spPr>
          <p:txBody>
            <a:bodyPr lIns="50800" tIns="50800" rIns="50800" bIns="50800" rtlCol="0" anchor="ctr"/>
            <a:lstStyle/>
            <a:p>
              <a:pPr algn="ctr">
                <a:lnSpc>
                  <a:spcPts val="3359"/>
                </a:lnSpc>
              </a:pPr>
              <a:endParaRPr/>
            </a:p>
          </p:txBody>
        </p:sp>
      </p:grpSp>
      <p:sp>
        <p:nvSpPr>
          <p:cNvPr id="80" name="TextBox 80"/>
          <p:cNvSpPr txBox="1"/>
          <p:nvPr/>
        </p:nvSpPr>
        <p:spPr>
          <a:xfrm>
            <a:off x="637017" y="1404518"/>
            <a:ext cx="5537986" cy="708207"/>
          </a:xfrm>
          <a:prstGeom prst="rect">
            <a:avLst/>
          </a:prstGeom>
        </p:spPr>
        <p:txBody>
          <a:bodyPr wrap="square" lIns="0" tIns="0" rIns="0" bIns="0" rtlCol="0" anchor="t">
            <a:spAutoFit/>
          </a:bodyPr>
          <a:lstStyle/>
          <a:p>
            <a:pPr algn="l">
              <a:lnSpc>
                <a:spcPts val="6299"/>
              </a:lnSpc>
              <a:spcBef>
                <a:spcPct val="0"/>
              </a:spcBef>
            </a:pPr>
            <a:r>
              <a:rPr lang="en-US" sz="3600" b="1" dirty="0">
                <a:solidFill>
                  <a:srgbClr val="FFFFFF"/>
                </a:solidFill>
                <a:latin typeface="Marianne Bold"/>
                <a:ea typeface="Marianne Bold"/>
                <a:cs typeface="Marianne Bold"/>
                <a:sym typeface="Marianne Bold"/>
              </a:rPr>
              <a:t>Contacts et liens </a:t>
            </a:r>
            <a:r>
              <a:rPr lang="en-US" sz="3600" b="1" dirty="0" err="1">
                <a:solidFill>
                  <a:srgbClr val="FFFFFF"/>
                </a:solidFill>
                <a:latin typeface="Marianne Bold"/>
                <a:ea typeface="Marianne Bold"/>
                <a:cs typeface="Marianne Bold"/>
                <a:sym typeface="Marianne Bold"/>
              </a:rPr>
              <a:t>utiles</a:t>
            </a:r>
            <a:endParaRPr lang="en-US" sz="3600" b="1" dirty="0">
              <a:solidFill>
                <a:srgbClr val="FFFFFF"/>
              </a:solidFill>
              <a:latin typeface="Marianne Bold"/>
              <a:ea typeface="Marianne Bold"/>
              <a:cs typeface="Marianne Bold"/>
              <a:sym typeface="Marianne Bold"/>
            </a:endParaRPr>
          </a:p>
        </p:txBody>
      </p:sp>
      <p:sp>
        <p:nvSpPr>
          <p:cNvPr id="83" name="Freeform 14">
            <a:extLst>
              <a:ext uri="{FF2B5EF4-FFF2-40B4-BE49-F238E27FC236}">
                <a16:creationId xmlns:a16="http://schemas.microsoft.com/office/drawing/2014/main" id="{DCC080AA-75A8-EC45-8BD1-C1F1D52B8AAD}"/>
              </a:ext>
            </a:extLst>
          </p:cNvPr>
          <p:cNvSpPr/>
          <p:nvPr/>
        </p:nvSpPr>
        <p:spPr>
          <a:xfrm>
            <a:off x="16988506" y="-94590"/>
            <a:ext cx="1132184" cy="1277180"/>
          </a:xfrm>
          <a:custGeom>
            <a:avLst/>
            <a:gdLst/>
            <a:ahLst/>
            <a:cxnLst/>
            <a:rect l="l" t="t" r="r" b="b"/>
            <a:pathLst>
              <a:path w="502995" h="723822">
                <a:moveTo>
                  <a:pt x="0" y="0"/>
                </a:moveTo>
                <a:lnTo>
                  <a:pt x="502995" y="0"/>
                </a:lnTo>
                <a:lnTo>
                  <a:pt x="502995" y="723822"/>
                </a:lnTo>
                <a:lnTo>
                  <a:pt x="0" y="723822"/>
                </a:lnTo>
                <a:lnTo>
                  <a:pt x="0" y="0"/>
                </a:lnTo>
                <a:close/>
              </a:path>
            </a:pathLst>
          </a:custGeom>
          <a:blipFill>
            <a:blip r:embed="rId11"/>
            <a:stretch>
              <a:fillRect/>
            </a:stretch>
          </a:blipFill>
        </p:spPr>
        <p:txBody>
          <a:bodyPr/>
          <a:lstStyle/>
          <a:p>
            <a:endParaRPr lang="fr-FR"/>
          </a:p>
        </p:txBody>
      </p:sp>
      <p:sp>
        <p:nvSpPr>
          <p:cNvPr id="84" name="Freeform 3">
            <a:extLst>
              <a:ext uri="{FF2B5EF4-FFF2-40B4-BE49-F238E27FC236}">
                <a16:creationId xmlns:a16="http://schemas.microsoft.com/office/drawing/2014/main" id="{A8E4F08F-590A-1746-9711-99580BA4D6CD}"/>
              </a:ext>
            </a:extLst>
          </p:cNvPr>
          <p:cNvSpPr/>
          <p:nvPr/>
        </p:nvSpPr>
        <p:spPr>
          <a:xfrm>
            <a:off x="15760098" y="-32499"/>
            <a:ext cx="1244850" cy="1197577"/>
          </a:xfrm>
          <a:custGeom>
            <a:avLst/>
            <a:gdLst/>
            <a:ahLst/>
            <a:cxnLst/>
            <a:rect l="l" t="t" r="r" b="b"/>
            <a:pathLst>
              <a:path w="1244850" h="1197577">
                <a:moveTo>
                  <a:pt x="0" y="0"/>
                </a:moveTo>
                <a:lnTo>
                  <a:pt x="1244849" y="0"/>
                </a:lnTo>
                <a:lnTo>
                  <a:pt x="1244849" y="1197577"/>
                </a:lnTo>
                <a:lnTo>
                  <a:pt x="0" y="1197577"/>
                </a:lnTo>
                <a:lnTo>
                  <a:pt x="0" y="0"/>
                </a:lnTo>
                <a:close/>
              </a:path>
            </a:pathLst>
          </a:custGeom>
          <a:blipFill>
            <a:blip r:embed="rId12"/>
            <a:stretch>
              <a:fillRect/>
            </a:stretch>
          </a:blipFill>
        </p:spPr>
        <p:txBody>
          <a:bodyPr/>
          <a:lstStyle/>
          <a:p>
            <a:endParaRPr lang="fr-F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32" y="0"/>
            <a:ext cx="9141368" cy="1259857"/>
            <a:chOff x="0" y="0"/>
            <a:chExt cx="2407603" cy="331814"/>
          </a:xfrm>
        </p:grpSpPr>
        <p:sp>
          <p:nvSpPr>
            <p:cNvPr id="3" name="Freeform 3"/>
            <p:cNvSpPr/>
            <p:nvPr/>
          </p:nvSpPr>
          <p:spPr>
            <a:xfrm>
              <a:off x="0" y="0"/>
              <a:ext cx="2407603" cy="331814"/>
            </a:xfrm>
            <a:custGeom>
              <a:avLst/>
              <a:gdLst/>
              <a:ahLst/>
              <a:cxnLst/>
              <a:rect l="l" t="t" r="r" b="b"/>
              <a:pathLst>
                <a:path w="2407603" h="331814">
                  <a:moveTo>
                    <a:pt x="0" y="0"/>
                  </a:moveTo>
                  <a:lnTo>
                    <a:pt x="2407603" y="0"/>
                  </a:lnTo>
                  <a:lnTo>
                    <a:pt x="2407603" y="331814"/>
                  </a:lnTo>
                  <a:lnTo>
                    <a:pt x="0" y="331814"/>
                  </a:lnTo>
                  <a:close/>
                </a:path>
              </a:pathLst>
            </a:custGeom>
            <a:solidFill>
              <a:srgbClr val="FFFFFF"/>
            </a:solidFill>
          </p:spPr>
          <p:txBody>
            <a:bodyPr/>
            <a:lstStyle/>
            <a:p>
              <a:endParaRPr lang="fr-FR"/>
            </a:p>
          </p:txBody>
        </p:sp>
        <p:sp>
          <p:nvSpPr>
            <p:cNvPr id="4" name="TextBox 4"/>
            <p:cNvSpPr txBox="1"/>
            <p:nvPr/>
          </p:nvSpPr>
          <p:spPr>
            <a:xfrm>
              <a:off x="0" y="-38100"/>
              <a:ext cx="2407603" cy="369914"/>
            </a:xfrm>
            <a:prstGeom prst="rect">
              <a:avLst/>
            </a:prstGeom>
          </p:spPr>
          <p:txBody>
            <a:bodyPr lIns="50800" tIns="50800" rIns="50800" bIns="50800" rtlCol="0" anchor="ctr"/>
            <a:lstStyle/>
            <a:p>
              <a:pPr algn="ctr">
                <a:lnSpc>
                  <a:spcPts val="3359"/>
                </a:lnSpc>
              </a:pPr>
              <a:endParaRPr/>
            </a:p>
          </p:txBody>
        </p:sp>
      </p:grpSp>
      <p:sp>
        <p:nvSpPr>
          <p:cNvPr id="5" name="Freeform 5"/>
          <p:cNvSpPr/>
          <p:nvPr/>
        </p:nvSpPr>
        <p:spPr>
          <a:xfrm>
            <a:off x="430342" y="283905"/>
            <a:ext cx="1662831" cy="831416"/>
          </a:xfrm>
          <a:custGeom>
            <a:avLst/>
            <a:gdLst/>
            <a:ahLst/>
            <a:cxnLst/>
            <a:rect l="l" t="t" r="r" b="b"/>
            <a:pathLst>
              <a:path w="1662831" h="831416">
                <a:moveTo>
                  <a:pt x="0" y="0"/>
                </a:moveTo>
                <a:lnTo>
                  <a:pt x="1662831" y="0"/>
                </a:lnTo>
                <a:lnTo>
                  <a:pt x="1662831" y="831416"/>
                </a:lnTo>
                <a:lnTo>
                  <a:pt x="0" y="8314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grpSp>
        <p:nvGrpSpPr>
          <p:cNvPr id="6" name="Group 6"/>
          <p:cNvGrpSpPr/>
          <p:nvPr/>
        </p:nvGrpSpPr>
        <p:grpSpPr>
          <a:xfrm>
            <a:off x="430342" y="9569893"/>
            <a:ext cx="3356534" cy="1690370"/>
            <a:chOff x="0" y="0"/>
            <a:chExt cx="884025" cy="445200"/>
          </a:xfrm>
        </p:grpSpPr>
        <p:sp>
          <p:nvSpPr>
            <p:cNvPr id="7" name="Freeform 7"/>
            <p:cNvSpPr/>
            <p:nvPr/>
          </p:nvSpPr>
          <p:spPr>
            <a:xfrm>
              <a:off x="0" y="0"/>
              <a:ext cx="884025" cy="445200"/>
            </a:xfrm>
            <a:custGeom>
              <a:avLst/>
              <a:gdLst/>
              <a:ahLst/>
              <a:cxnLst/>
              <a:rect l="l" t="t" r="r" b="b"/>
              <a:pathLst>
                <a:path w="884025" h="445200">
                  <a:moveTo>
                    <a:pt x="0" y="0"/>
                  </a:moveTo>
                  <a:lnTo>
                    <a:pt x="884025" y="0"/>
                  </a:lnTo>
                  <a:lnTo>
                    <a:pt x="884025" y="445200"/>
                  </a:lnTo>
                  <a:lnTo>
                    <a:pt x="0" y="445200"/>
                  </a:lnTo>
                  <a:close/>
                </a:path>
              </a:pathLst>
            </a:custGeom>
            <a:solidFill>
              <a:srgbClr val="FFFFFF"/>
            </a:solidFill>
          </p:spPr>
          <p:txBody>
            <a:bodyPr/>
            <a:lstStyle/>
            <a:p>
              <a:endParaRPr lang="fr-FR"/>
            </a:p>
          </p:txBody>
        </p:sp>
        <p:sp>
          <p:nvSpPr>
            <p:cNvPr id="8" name="TextBox 8"/>
            <p:cNvSpPr txBox="1"/>
            <p:nvPr/>
          </p:nvSpPr>
          <p:spPr>
            <a:xfrm>
              <a:off x="0" y="-38100"/>
              <a:ext cx="884025" cy="483300"/>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17761918" y="1259857"/>
            <a:ext cx="3086100" cy="8310036"/>
            <a:chOff x="0" y="0"/>
            <a:chExt cx="812800" cy="2188651"/>
          </a:xfrm>
        </p:grpSpPr>
        <p:sp>
          <p:nvSpPr>
            <p:cNvPr id="10" name="Freeform 10"/>
            <p:cNvSpPr/>
            <p:nvPr/>
          </p:nvSpPr>
          <p:spPr>
            <a:xfrm>
              <a:off x="0" y="0"/>
              <a:ext cx="812800" cy="2188651"/>
            </a:xfrm>
            <a:custGeom>
              <a:avLst/>
              <a:gdLst/>
              <a:ahLst/>
              <a:cxnLst/>
              <a:rect l="l" t="t" r="r" b="b"/>
              <a:pathLst>
                <a:path w="812800" h="2188651">
                  <a:moveTo>
                    <a:pt x="0" y="0"/>
                  </a:moveTo>
                  <a:lnTo>
                    <a:pt x="812800" y="0"/>
                  </a:lnTo>
                  <a:lnTo>
                    <a:pt x="812800" y="2188651"/>
                  </a:lnTo>
                  <a:lnTo>
                    <a:pt x="0" y="2188651"/>
                  </a:lnTo>
                  <a:close/>
                </a:path>
              </a:pathLst>
            </a:custGeom>
            <a:solidFill>
              <a:srgbClr val="FFFFFF"/>
            </a:solidFill>
          </p:spPr>
          <p:txBody>
            <a:bodyPr/>
            <a:lstStyle/>
            <a:p>
              <a:endParaRPr lang="fr-FR"/>
            </a:p>
          </p:txBody>
        </p:sp>
        <p:sp>
          <p:nvSpPr>
            <p:cNvPr id="11" name="TextBox 11"/>
            <p:cNvSpPr txBox="1"/>
            <p:nvPr/>
          </p:nvSpPr>
          <p:spPr>
            <a:xfrm>
              <a:off x="0" y="-38100"/>
              <a:ext cx="812800" cy="2226751"/>
            </a:xfrm>
            <a:prstGeom prst="rect">
              <a:avLst/>
            </a:prstGeom>
          </p:spPr>
          <p:txBody>
            <a:bodyPr lIns="50800" tIns="50800" rIns="50800" bIns="50800" rtlCol="0" anchor="ctr"/>
            <a:lstStyle/>
            <a:p>
              <a:pPr algn="ctr">
                <a:lnSpc>
                  <a:spcPts val="3359"/>
                </a:lnSpc>
              </a:pPr>
              <a:endParaRPr/>
            </a:p>
          </p:txBody>
        </p:sp>
      </p:grpSp>
      <p:grpSp>
        <p:nvGrpSpPr>
          <p:cNvPr id="12" name="Group 12"/>
          <p:cNvGrpSpPr/>
          <p:nvPr/>
        </p:nvGrpSpPr>
        <p:grpSpPr>
          <a:xfrm>
            <a:off x="10346183" y="9569893"/>
            <a:ext cx="9158710" cy="983889"/>
            <a:chOff x="0" y="0"/>
            <a:chExt cx="2412170" cy="259131"/>
          </a:xfrm>
        </p:grpSpPr>
        <p:sp>
          <p:nvSpPr>
            <p:cNvPr id="13" name="Freeform 13"/>
            <p:cNvSpPr/>
            <p:nvPr/>
          </p:nvSpPr>
          <p:spPr>
            <a:xfrm>
              <a:off x="0" y="0"/>
              <a:ext cx="2412171" cy="259131"/>
            </a:xfrm>
            <a:custGeom>
              <a:avLst/>
              <a:gdLst/>
              <a:ahLst/>
              <a:cxnLst/>
              <a:rect l="l" t="t" r="r" b="b"/>
              <a:pathLst>
                <a:path w="2412171" h="259131">
                  <a:moveTo>
                    <a:pt x="0" y="0"/>
                  </a:moveTo>
                  <a:lnTo>
                    <a:pt x="2412171" y="0"/>
                  </a:lnTo>
                  <a:lnTo>
                    <a:pt x="2412171" y="259131"/>
                  </a:lnTo>
                  <a:lnTo>
                    <a:pt x="0" y="259131"/>
                  </a:lnTo>
                  <a:close/>
                </a:path>
              </a:pathLst>
            </a:custGeom>
            <a:solidFill>
              <a:srgbClr val="FFFFFF"/>
            </a:solidFill>
          </p:spPr>
          <p:txBody>
            <a:bodyPr/>
            <a:lstStyle/>
            <a:p>
              <a:endParaRPr lang="fr-FR"/>
            </a:p>
          </p:txBody>
        </p:sp>
        <p:sp>
          <p:nvSpPr>
            <p:cNvPr id="14" name="TextBox 14"/>
            <p:cNvSpPr txBox="1"/>
            <p:nvPr/>
          </p:nvSpPr>
          <p:spPr>
            <a:xfrm>
              <a:off x="0" y="-38100"/>
              <a:ext cx="2412170" cy="297231"/>
            </a:xfrm>
            <a:prstGeom prst="rect">
              <a:avLst/>
            </a:prstGeom>
          </p:spPr>
          <p:txBody>
            <a:bodyPr lIns="50800" tIns="50800" rIns="50800" bIns="50800" rtlCol="0" anchor="ctr"/>
            <a:lstStyle/>
            <a:p>
              <a:pPr algn="ctr">
                <a:lnSpc>
                  <a:spcPts val="3359"/>
                </a:lnSpc>
              </a:pPr>
              <a:endParaRPr/>
            </a:p>
          </p:txBody>
        </p:sp>
      </p:grpSp>
      <p:grpSp>
        <p:nvGrpSpPr>
          <p:cNvPr id="15" name="Group 15"/>
          <p:cNvGrpSpPr/>
          <p:nvPr/>
        </p:nvGrpSpPr>
        <p:grpSpPr>
          <a:xfrm>
            <a:off x="9892721" y="-124914"/>
            <a:ext cx="8455913" cy="1407697"/>
            <a:chOff x="0" y="0"/>
            <a:chExt cx="2227072" cy="370751"/>
          </a:xfrm>
        </p:grpSpPr>
        <p:sp>
          <p:nvSpPr>
            <p:cNvPr id="16" name="Freeform 16"/>
            <p:cNvSpPr/>
            <p:nvPr/>
          </p:nvSpPr>
          <p:spPr>
            <a:xfrm>
              <a:off x="0" y="0"/>
              <a:ext cx="2227072" cy="370751"/>
            </a:xfrm>
            <a:custGeom>
              <a:avLst/>
              <a:gdLst/>
              <a:ahLst/>
              <a:cxnLst/>
              <a:rect l="l" t="t" r="r" b="b"/>
              <a:pathLst>
                <a:path w="2227072" h="370751">
                  <a:moveTo>
                    <a:pt x="0" y="0"/>
                  </a:moveTo>
                  <a:lnTo>
                    <a:pt x="2227072" y="0"/>
                  </a:lnTo>
                  <a:lnTo>
                    <a:pt x="2227072" y="370751"/>
                  </a:lnTo>
                  <a:lnTo>
                    <a:pt x="0" y="370751"/>
                  </a:lnTo>
                  <a:close/>
                </a:path>
              </a:pathLst>
            </a:custGeom>
            <a:solidFill>
              <a:srgbClr val="FFFFFF"/>
            </a:solidFill>
          </p:spPr>
          <p:txBody>
            <a:bodyPr/>
            <a:lstStyle/>
            <a:p>
              <a:endParaRPr lang="fr-FR"/>
            </a:p>
          </p:txBody>
        </p:sp>
        <p:sp>
          <p:nvSpPr>
            <p:cNvPr id="17" name="TextBox 17"/>
            <p:cNvSpPr txBox="1"/>
            <p:nvPr/>
          </p:nvSpPr>
          <p:spPr>
            <a:xfrm>
              <a:off x="0" y="-38100"/>
              <a:ext cx="2227072" cy="408851"/>
            </a:xfrm>
            <a:prstGeom prst="rect">
              <a:avLst/>
            </a:prstGeom>
          </p:spPr>
          <p:txBody>
            <a:bodyPr lIns="50800" tIns="50800" rIns="50800" bIns="50800" rtlCol="0" anchor="ctr"/>
            <a:lstStyle/>
            <a:p>
              <a:pPr algn="ctr">
                <a:lnSpc>
                  <a:spcPts val="3359"/>
                </a:lnSpc>
              </a:pPr>
              <a:endParaRPr/>
            </a:p>
          </p:txBody>
        </p:sp>
      </p:grpSp>
      <p:grpSp>
        <p:nvGrpSpPr>
          <p:cNvPr id="18" name="Group 18"/>
          <p:cNvGrpSpPr/>
          <p:nvPr/>
        </p:nvGrpSpPr>
        <p:grpSpPr>
          <a:xfrm>
            <a:off x="9810750" y="-1485776"/>
            <a:ext cx="13258553" cy="13258553"/>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91"/>
            </a:solidFill>
            <a:ln w="571500" cap="sq">
              <a:solidFill>
                <a:srgbClr val="009099"/>
              </a:solidFill>
              <a:prstDash val="solid"/>
              <a:miter/>
            </a:ln>
          </p:spPr>
          <p:txBody>
            <a:bodyPr/>
            <a:lstStyle/>
            <a:p>
              <a:endParaRPr lang="fr-FR"/>
            </a:p>
          </p:txBody>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21" name="TextBox 21"/>
          <p:cNvSpPr txBox="1"/>
          <p:nvPr/>
        </p:nvSpPr>
        <p:spPr>
          <a:xfrm>
            <a:off x="14392763" y="571113"/>
            <a:ext cx="3369155" cy="228427"/>
          </a:xfrm>
          <a:prstGeom prst="rect">
            <a:avLst/>
          </a:prstGeom>
        </p:spPr>
        <p:txBody>
          <a:bodyPr lIns="0" tIns="0" rIns="0" bIns="0" rtlCol="0" anchor="t">
            <a:spAutoFit/>
          </a:bodyPr>
          <a:lstStyle/>
          <a:p>
            <a:pPr algn="ctr">
              <a:lnSpc>
                <a:spcPts val="1851"/>
              </a:lnSpc>
              <a:spcBef>
                <a:spcPct val="0"/>
              </a:spcBef>
            </a:pPr>
            <a:r>
              <a:rPr lang="en-US" sz="1322">
                <a:solidFill>
                  <a:srgbClr val="000091"/>
                </a:solidFill>
                <a:latin typeface="Marianne"/>
                <a:ea typeface="Marianne"/>
                <a:cs typeface="Marianne"/>
                <a:sym typeface="Marianne"/>
              </a:rPr>
              <a:t>Direction interministérielle du numérique</a:t>
            </a:r>
          </a:p>
        </p:txBody>
      </p:sp>
      <p:sp>
        <p:nvSpPr>
          <p:cNvPr id="22" name="TextBox 22"/>
          <p:cNvSpPr txBox="1"/>
          <p:nvPr/>
        </p:nvSpPr>
        <p:spPr>
          <a:xfrm>
            <a:off x="942975" y="3212368"/>
            <a:ext cx="5023856" cy="1650915"/>
          </a:xfrm>
          <a:prstGeom prst="rect">
            <a:avLst/>
          </a:prstGeom>
        </p:spPr>
        <p:txBody>
          <a:bodyPr lIns="0" tIns="0" rIns="0" bIns="0" rtlCol="0" anchor="t">
            <a:spAutoFit/>
          </a:bodyPr>
          <a:lstStyle/>
          <a:p>
            <a:pPr algn="l">
              <a:lnSpc>
                <a:spcPts val="13479"/>
              </a:lnSpc>
            </a:pPr>
            <a:r>
              <a:rPr lang="en-US" sz="9628" b="1">
                <a:solidFill>
                  <a:srgbClr val="293E6B"/>
                </a:solidFill>
                <a:latin typeface="Marianne Bold"/>
                <a:ea typeface="Marianne Bold"/>
                <a:cs typeface="Marianne Bold"/>
                <a:sym typeface="Marianne Bold"/>
              </a:rPr>
              <a:t>MERCI</a:t>
            </a:r>
          </a:p>
        </p:txBody>
      </p:sp>
      <p:sp>
        <p:nvSpPr>
          <p:cNvPr id="23" name="TextBox 23"/>
          <p:cNvSpPr txBox="1"/>
          <p:nvPr/>
        </p:nvSpPr>
        <p:spPr>
          <a:xfrm>
            <a:off x="1036805" y="4719622"/>
            <a:ext cx="4217504" cy="420115"/>
          </a:xfrm>
          <a:prstGeom prst="rect">
            <a:avLst/>
          </a:prstGeom>
        </p:spPr>
        <p:txBody>
          <a:bodyPr lIns="0" tIns="0" rIns="0" bIns="0" rtlCol="0" anchor="t">
            <a:spAutoFit/>
          </a:bodyPr>
          <a:lstStyle/>
          <a:p>
            <a:pPr algn="l">
              <a:lnSpc>
                <a:spcPts val="3640"/>
              </a:lnSpc>
            </a:pPr>
            <a:r>
              <a:rPr lang="en-US" sz="2600" b="1" dirty="0" err="1">
                <a:solidFill>
                  <a:srgbClr val="000000"/>
                </a:solidFill>
                <a:latin typeface="Marianne Bold"/>
                <a:ea typeface="Marianne Bold"/>
                <a:cs typeface="Marianne Bold"/>
                <a:sym typeface="Marianne Bold"/>
              </a:rPr>
              <a:t>Octorbre</a:t>
            </a:r>
            <a:r>
              <a:rPr lang="en-US" sz="2600" b="1" dirty="0">
                <a:solidFill>
                  <a:srgbClr val="000000"/>
                </a:solidFill>
                <a:latin typeface="Marianne Bold"/>
                <a:ea typeface="Marianne Bold"/>
                <a:cs typeface="Marianne Bold"/>
                <a:sym typeface="Marianne Bold"/>
              </a:rPr>
              <a:t> 2024</a:t>
            </a:r>
          </a:p>
        </p:txBody>
      </p:sp>
      <p:grpSp>
        <p:nvGrpSpPr>
          <p:cNvPr id="24" name="Group 24"/>
          <p:cNvGrpSpPr/>
          <p:nvPr/>
        </p:nvGrpSpPr>
        <p:grpSpPr>
          <a:xfrm>
            <a:off x="10883424" y="-413081"/>
            <a:ext cx="11113206" cy="11113161"/>
            <a:chOff x="0" y="0"/>
            <a:chExt cx="6350000" cy="6349975"/>
          </a:xfrm>
        </p:grpSpPr>
        <p:sp>
          <p:nvSpPr>
            <p:cNvPr id="25" name="Freeform 25"/>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45348" r="-54651"/>
              </a:stretch>
            </a:blipFill>
          </p:spPr>
          <p:txBody>
            <a:bodyPr/>
            <a:lstStyle/>
            <a:p>
              <a:endParaRPr lang="fr-FR"/>
            </a:p>
          </p:txBody>
        </p:sp>
      </p:grpSp>
      <p:sp>
        <p:nvSpPr>
          <p:cNvPr id="26" name="AutoShape 26"/>
          <p:cNvSpPr/>
          <p:nvPr/>
        </p:nvSpPr>
        <p:spPr>
          <a:xfrm>
            <a:off x="4964100" y="4981877"/>
            <a:ext cx="3464338" cy="0"/>
          </a:xfrm>
          <a:prstGeom prst="line">
            <a:avLst/>
          </a:prstGeom>
          <a:ln w="38100" cap="flat">
            <a:solidFill>
              <a:srgbClr val="000000"/>
            </a:solidFill>
            <a:prstDash val="solid"/>
            <a:headEnd type="none" w="sm" len="sm"/>
            <a:tailEnd type="none" w="sm" len="sm"/>
          </a:ln>
        </p:spPr>
        <p:txBody>
          <a:bodyPr/>
          <a:lstStyle/>
          <a:p>
            <a:endParaRPr lang="fr-FR"/>
          </a:p>
        </p:txBody>
      </p:sp>
      <p:grpSp>
        <p:nvGrpSpPr>
          <p:cNvPr id="27" name="Group 27"/>
          <p:cNvGrpSpPr/>
          <p:nvPr/>
        </p:nvGrpSpPr>
        <p:grpSpPr>
          <a:xfrm>
            <a:off x="8587763" y="1324108"/>
            <a:ext cx="1398750" cy="1398750"/>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91"/>
            </a:solidFill>
            <a:ln w="161925" cap="sq">
              <a:solidFill>
                <a:srgbClr val="009099"/>
              </a:solidFill>
              <a:prstDash val="solid"/>
              <a:miter/>
            </a:ln>
          </p:spPr>
          <p:txBody>
            <a:bodyPr/>
            <a:lstStyle/>
            <a:p>
              <a:endParaRPr lang="fr-FR"/>
            </a:p>
          </p:txBody>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30" name="Group 30"/>
          <p:cNvGrpSpPr/>
          <p:nvPr/>
        </p:nvGrpSpPr>
        <p:grpSpPr>
          <a:xfrm>
            <a:off x="11306663" y="9569893"/>
            <a:ext cx="7152673" cy="983889"/>
            <a:chOff x="0" y="0"/>
            <a:chExt cx="1883831" cy="259131"/>
          </a:xfrm>
        </p:grpSpPr>
        <p:sp>
          <p:nvSpPr>
            <p:cNvPr id="31" name="Freeform 31"/>
            <p:cNvSpPr/>
            <p:nvPr/>
          </p:nvSpPr>
          <p:spPr>
            <a:xfrm>
              <a:off x="0" y="0"/>
              <a:ext cx="1883832" cy="259131"/>
            </a:xfrm>
            <a:custGeom>
              <a:avLst/>
              <a:gdLst/>
              <a:ahLst/>
              <a:cxnLst/>
              <a:rect l="l" t="t" r="r" b="b"/>
              <a:pathLst>
                <a:path w="1883832" h="259131">
                  <a:moveTo>
                    <a:pt x="0" y="0"/>
                  </a:moveTo>
                  <a:lnTo>
                    <a:pt x="1883832" y="0"/>
                  </a:lnTo>
                  <a:lnTo>
                    <a:pt x="1883832" y="259131"/>
                  </a:lnTo>
                  <a:lnTo>
                    <a:pt x="0" y="259131"/>
                  </a:lnTo>
                  <a:close/>
                </a:path>
              </a:pathLst>
            </a:custGeom>
            <a:solidFill>
              <a:srgbClr val="FFFFFF"/>
            </a:solidFill>
          </p:spPr>
          <p:txBody>
            <a:bodyPr/>
            <a:lstStyle/>
            <a:p>
              <a:endParaRPr lang="fr-FR"/>
            </a:p>
          </p:txBody>
        </p:sp>
        <p:sp>
          <p:nvSpPr>
            <p:cNvPr id="32" name="TextBox 32"/>
            <p:cNvSpPr txBox="1"/>
            <p:nvPr/>
          </p:nvSpPr>
          <p:spPr>
            <a:xfrm>
              <a:off x="0" y="-38100"/>
              <a:ext cx="1883831" cy="297231"/>
            </a:xfrm>
            <a:prstGeom prst="rect">
              <a:avLst/>
            </a:prstGeom>
          </p:spPr>
          <p:txBody>
            <a:bodyPr lIns="50800" tIns="50800" rIns="50800" bIns="50800" rtlCol="0" anchor="ctr"/>
            <a:lstStyle/>
            <a:p>
              <a:pPr algn="ctr">
                <a:lnSpc>
                  <a:spcPts val="3359"/>
                </a:lnSpc>
              </a:pPr>
              <a:endParaRPr/>
            </a:p>
          </p:txBody>
        </p:sp>
      </p:grpSp>
      <p:sp>
        <p:nvSpPr>
          <p:cNvPr id="33" name="AutoShape 33"/>
          <p:cNvSpPr/>
          <p:nvPr/>
        </p:nvSpPr>
        <p:spPr>
          <a:xfrm>
            <a:off x="430342" y="9840743"/>
            <a:ext cx="17331577" cy="0"/>
          </a:xfrm>
          <a:prstGeom prst="line">
            <a:avLst/>
          </a:prstGeom>
          <a:ln w="19050" cap="flat">
            <a:solidFill>
              <a:srgbClr val="000000"/>
            </a:solidFill>
            <a:prstDash val="solid"/>
            <a:headEnd type="none" w="sm" len="sm"/>
            <a:tailEnd type="none" w="sm" len="sm"/>
          </a:ln>
        </p:spPr>
        <p:txBody>
          <a:bodyPr/>
          <a:lstStyle/>
          <a:p>
            <a:endParaRPr lang="fr-FR"/>
          </a:p>
        </p:txBody>
      </p:sp>
      <p:grpSp>
        <p:nvGrpSpPr>
          <p:cNvPr id="34" name="Group 34"/>
          <p:cNvGrpSpPr/>
          <p:nvPr/>
        </p:nvGrpSpPr>
        <p:grpSpPr>
          <a:xfrm>
            <a:off x="10646588" y="0"/>
            <a:ext cx="8272703" cy="1282783"/>
            <a:chOff x="0" y="0"/>
            <a:chExt cx="2178819" cy="337852"/>
          </a:xfrm>
        </p:grpSpPr>
        <p:sp>
          <p:nvSpPr>
            <p:cNvPr id="35" name="Freeform 35"/>
            <p:cNvSpPr/>
            <p:nvPr/>
          </p:nvSpPr>
          <p:spPr>
            <a:xfrm>
              <a:off x="0" y="0"/>
              <a:ext cx="2178819" cy="337852"/>
            </a:xfrm>
            <a:custGeom>
              <a:avLst/>
              <a:gdLst/>
              <a:ahLst/>
              <a:cxnLst/>
              <a:rect l="l" t="t" r="r" b="b"/>
              <a:pathLst>
                <a:path w="2178819" h="337852">
                  <a:moveTo>
                    <a:pt x="0" y="0"/>
                  </a:moveTo>
                  <a:lnTo>
                    <a:pt x="2178819" y="0"/>
                  </a:lnTo>
                  <a:lnTo>
                    <a:pt x="2178819" y="337852"/>
                  </a:lnTo>
                  <a:lnTo>
                    <a:pt x="0" y="337852"/>
                  </a:lnTo>
                  <a:close/>
                </a:path>
              </a:pathLst>
            </a:custGeom>
            <a:solidFill>
              <a:srgbClr val="FFFFFF"/>
            </a:solidFill>
          </p:spPr>
          <p:txBody>
            <a:bodyPr/>
            <a:lstStyle/>
            <a:p>
              <a:endParaRPr lang="fr-FR"/>
            </a:p>
          </p:txBody>
        </p:sp>
        <p:sp>
          <p:nvSpPr>
            <p:cNvPr id="36" name="TextBox 36"/>
            <p:cNvSpPr txBox="1"/>
            <p:nvPr/>
          </p:nvSpPr>
          <p:spPr>
            <a:xfrm>
              <a:off x="0" y="-38100"/>
              <a:ext cx="2178819" cy="375952"/>
            </a:xfrm>
            <a:prstGeom prst="rect">
              <a:avLst/>
            </a:prstGeom>
          </p:spPr>
          <p:txBody>
            <a:bodyPr lIns="50800" tIns="50800" rIns="50800" bIns="50800" rtlCol="0" anchor="ctr"/>
            <a:lstStyle/>
            <a:p>
              <a:pPr algn="ctr">
                <a:lnSpc>
                  <a:spcPts val="3359"/>
                </a:lnSpc>
              </a:pPr>
              <a:endParaRPr/>
            </a:p>
          </p:txBody>
        </p:sp>
      </p:grpSp>
      <p:grpSp>
        <p:nvGrpSpPr>
          <p:cNvPr id="37" name="Group 37"/>
          <p:cNvGrpSpPr/>
          <p:nvPr/>
        </p:nvGrpSpPr>
        <p:grpSpPr>
          <a:xfrm>
            <a:off x="17761918" y="1028700"/>
            <a:ext cx="3086100" cy="8541193"/>
            <a:chOff x="0" y="0"/>
            <a:chExt cx="812800" cy="2249532"/>
          </a:xfrm>
        </p:grpSpPr>
        <p:sp>
          <p:nvSpPr>
            <p:cNvPr id="38" name="Freeform 38"/>
            <p:cNvSpPr/>
            <p:nvPr/>
          </p:nvSpPr>
          <p:spPr>
            <a:xfrm>
              <a:off x="0" y="0"/>
              <a:ext cx="812800" cy="2249532"/>
            </a:xfrm>
            <a:custGeom>
              <a:avLst/>
              <a:gdLst/>
              <a:ahLst/>
              <a:cxnLst/>
              <a:rect l="l" t="t" r="r" b="b"/>
              <a:pathLst>
                <a:path w="812800" h="2249532">
                  <a:moveTo>
                    <a:pt x="0" y="0"/>
                  </a:moveTo>
                  <a:lnTo>
                    <a:pt x="812800" y="0"/>
                  </a:lnTo>
                  <a:lnTo>
                    <a:pt x="812800" y="2249532"/>
                  </a:lnTo>
                  <a:lnTo>
                    <a:pt x="0" y="2249532"/>
                  </a:lnTo>
                  <a:close/>
                </a:path>
              </a:pathLst>
            </a:custGeom>
            <a:solidFill>
              <a:srgbClr val="FFFFFF"/>
            </a:solidFill>
          </p:spPr>
          <p:txBody>
            <a:bodyPr/>
            <a:lstStyle/>
            <a:p>
              <a:endParaRPr lang="fr-FR"/>
            </a:p>
          </p:txBody>
        </p:sp>
        <p:sp>
          <p:nvSpPr>
            <p:cNvPr id="39" name="TextBox 39"/>
            <p:cNvSpPr txBox="1"/>
            <p:nvPr/>
          </p:nvSpPr>
          <p:spPr>
            <a:xfrm>
              <a:off x="0" y="-38100"/>
              <a:ext cx="812800" cy="2287632"/>
            </a:xfrm>
            <a:prstGeom prst="rect">
              <a:avLst/>
            </a:prstGeom>
          </p:spPr>
          <p:txBody>
            <a:bodyPr lIns="50800" tIns="50800" rIns="50800" bIns="50800" rtlCol="0" anchor="ctr"/>
            <a:lstStyle/>
            <a:p>
              <a:pPr algn="ctr">
                <a:lnSpc>
                  <a:spcPts val="3359"/>
                </a:lnSpc>
              </a:pPr>
              <a:endParaRPr/>
            </a:p>
          </p:txBody>
        </p:sp>
      </p:grpSp>
      <p:sp>
        <p:nvSpPr>
          <p:cNvPr id="40" name="TextBox 40"/>
          <p:cNvSpPr txBox="1"/>
          <p:nvPr/>
        </p:nvSpPr>
        <p:spPr>
          <a:xfrm>
            <a:off x="1028700" y="5283847"/>
            <a:ext cx="7533088" cy="266673"/>
          </a:xfrm>
          <a:prstGeom prst="rect">
            <a:avLst/>
          </a:prstGeom>
        </p:spPr>
        <p:txBody>
          <a:bodyPr lIns="0" tIns="0" rIns="0" bIns="0" rtlCol="0" anchor="t">
            <a:spAutoFit/>
          </a:bodyPr>
          <a:lstStyle/>
          <a:p>
            <a:pPr algn="l">
              <a:lnSpc>
                <a:spcPts val="2160"/>
              </a:lnSpc>
            </a:pPr>
            <a:r>
              <a:rPr lang="en-US" dirty="0" err="1">
                <a:solidFill>
                  <a:srgbClr val="000091"/>
                </a:solidFill>
                <a:latin typeface="Marianne"/>
                <a:ea typeface="Marianne"/>
                <a:cs typeface="Marianne"/>
                <a:sym typeface="Marianne"/>
              </a:rPr>
              <a:t>Equipe</a:t>
            </a:r>
            <a:r>
              <a:rPr lang="en-US" dirty="0">
                <a:solidFill>
                  <a:srgbClr val="000091"/>
                </a:solidFill>
                <a:latin typeface="Marianne"/>
                <a:ea typeface="Marianne"/>
                <a:cs typeface="Marianne"/>
                <a:sym typeface="Marianne"/>
              </a:rPr>
              <a:t> </a:t>
            </a:r>
            <a:r>
              <a:rPr lang="en-US" dirty="0" err="1">
                <a:solidFill>
                  <a:srgbClr val="000091"/>
                </a:solidFill>
                <a:latin typeface="Marianne"/>
                <a:ea typeface="Marianne"/>
                <a:cs typeface="Marianne"/>
                <a:sym typeface="Marianne"/>
              </a:rPr>
              <a:t>Démarches-simplifiées</a:t>
            </a:r>
            <a:endParaRPr lang="en-US" sz="1800" dirty="0">
              <a:solidFill>
                <a:srgbClr val="000091"/>
              </a:solidFill>
              <a:latin typeface="Marianne"/>
              <a:ea typeface="Marianne"/>
              <a:cs typeface="Marianne"/>
              <a:sym typeface="Marianne"/>
            </a:endParaRPr>
          </a:p>
        </p:txBody>
      </p:sp>
      <p:grpSp>
        <p:nvGrpSpPr>
          <p:cNvPr id="47" name="Group 47"/>
          <p:cNvGrpSpPr/>
          <p:nvPr/>
        </p:nvGrpSpPr>
        <p:grpSpPr>
          <a:xfrm>
            <a:off x="17761918" y="1115321"/>
            <a:ext cx="3086100" cy="8623157"/>
            <a:chOff x="0" y="0"/>
            <a:chExt cx="812800" cy="2271120"/>
          </a:xfrm>
        </p:grpSpPr>
        <p:sp>
          <p:nvSpPr>
            <p:cNvPr id="48" name="Freeform 48"/>
            <p:cNvSpPr/>
            <p:nvPr/>
          </p:nvSpPr>
          <p:spPr>
            <a:xfrm>
              <a:off x="0" y="0"/>
              <a:ext cx="812800" cy="2271120"/>
            </a:xfrm>
            <a:custGeom>
              <a:avLst/>
              <a:gdLst/>
              <a:ahLst/>
              <a:cxnLst/>
              <a:rect l="l" t="t" r="r" b="b"/>
              <a:pathLst>
                <a:path w="812800" h="2271120">
                  <a:moveTo>
                    <a:pt x="0" y="0"/>
                  </a:moveTo>
                  <a:lnTo>
                    <a:pt x="812800" y="0"/>
                  </a:lnTo>
                  <a:lnTo>
                    <a:pt x="812800" y="2271120"/>
                  </a:lnTo>
                  <a:lnTo>
                    <a:pt x="0" y="2271120"/>
                  </a:lnTo>
                  <a:close/>
                </a:path>
              </a:pathLst>
            </a:custGeom>
            <a:solidFill>
              <a:srgbClr val="FFFFFF"/>
            </a:solidFill>
          </p:spPr>
          <p:txBody>
            <a:bodyPr/>
            <a:lstStyle/>
            <a:p>
              <a:endParaRPr lang="fr-FR"/>
            </a:p>
          </p:txBody>
        </p:sp>
        <p:sp>
          <p:nvSpPr>
            <p:cNvPr id="49" name="TextBox 49"/>
            <p:cNvSpPr txBox="1"/>
            <p:nvPr/>
          </p:nvSpPr>
          <p:spPr>
            <a:xfrm>
              <a:off x="0" y="-38100"/>
              <a:ext cx="812800" cy="2309220"/>
            </a:xfrm>
            <a:prstGeom prst="rect">
              <a:avLst/>
            </a:prstGeom>
          </p:spPr>
          <p:txBody>
            <a:bodyPr lIns="50800" tIns="50800" rIns="50800" bIns="50800" rtlCol="0" anchor="ctr"/>
            <a:lstStyle/>
            <a:p>
              <a:pPr algn="ctr">
                <a:lnSpc>
                  <a:spcPts val="3359"/>
                </a:lnSpc>
              </a:pPr>
              <a:endParaRPr/>
            </a:p>
          </p:txBody>
        </p:sp>
      </p:grpSp>
      <p:sp>
        <p:nvSpPr>
          <p:cNvPr id="51" name="Freeform 14">
            <a:extLst>
              <a:ext uri="{FF2B5EF4-FFF2-40B4-BE49-F238E27FC236}">
                <a16:creationId xmlns:a16="http://schemas.microsoft.com/office/drawing/2014/main" id="{63603CAA-CDEC-B343-8AB1-49A5EBE3EC77}"/>
              </a:ext>
            </a:extLst>
          </p:cNvPr>
          <p:cNvSpPr/>
          <p:nvPr/>
        </p:nvSpPr>
        <p:spPr>
          <a:xfrm>
            <a:off x="17155816" y="-1360"/>
            <a:ext cx="1132184" cy="1277180"/>
          </a:xfrm>
          <a:custGeom>
            <a:avLst/>
            <a:gdLst/>
            <a:ahLst/>
            <a:cxnLst/>
            <a:rect l="l" t="t" r="r" b="b"/>
            <a:pathLst>
              <a:path w="502995" h="723822">
                <a:moveTo>
                  <a:pt x="0" y="0"/>
                </a:moveTo>
                <a:lnTo>
                  <a:pt x="502995" y="0"/>
                </a:lnTo>
                <a:lnTo>
                  <a:pt x="502995" y="723822"/>
                </a:lnTo>
                <a:lnTo>
                  <a:pt x="0" y="723822"/>
                </a:lnTo>
                <a:lnTo>
                  <a:pt x="0" y="0"/>
                </a:lnTo>
                <a:close/>
              </a:path>
            </a:pathLst>
          </a:custGeom>
          <a:blipFill>
            <a:blip r:embed="rId5"/>
            <a:stretch>
              <a:fillRect/>
            </a:stretch>
          </a:blipFill>
        </p:spPr>
        <p:txBody>
          <a:bodyPr/>
          <a:lstStyle/>
          <a:p>
            <a:endParaRPr lang="fr-FR"/>
          </a:p>
        </p:txBody>
      </p:sp>
      <p:sp>
        <p:nvSpPr>
          <p:cNvPr id="52" name="Freeform 3">
            <a:extLst>
              <a:ext uri="{FF2B5EF4-FFF2-40B4-BE49-F238E27FC236}">
                <a16:creationId xmlns:a16="http://schemas.microsoft.com/office/drawing/2014/main" id="{E281149D-0CF6-3E49-9833-D18689649350}"/>
              </a:ext>
            </a:extLst>
          </p:cNvPr>
          <p:cNvSpPr/>
          <p:nvPr/>
        </p:nvSpPr>
        <p:spPr>
          <a:xfrm>
            <a:off x="15927408" y="60731"/>
            <a:ext cx="1244850" cy="1197577"/>
          </a:xfrm>
          <a:custGeom>
            <a:avLst/>
            <a:gdLst/>
            <a:ahLst/>
            <a:cxnLst/>
            <a:rect l="l" t="t" r="r" b="b"/>
            <a:pathLst>
              <a:path w="1244850" h="1197577">
                <a:moveTo>
                  <a:pt x="0" y="0"/>
                </a:moveTo>
                <a:lnTo>
                  <a:pt x="1244849" y="0"/>
                </a:lnTo>
                <a:lnTo>
                  <a:pt x="1244849" y="1197577"/>
                </a:lnTo>
                <a:lnTo>
                  <a:pt x="0" y="1197577"/>
                </a:lnTo>
                <a:lnTo>
                  <a:pt x="0" y="0"/>
                </a:lnTo>
                <a:close/>
              </a:path>
            </a:pathLst>
          </a:custGeom>
          <a:blipFill>
            <a:blip r:embed="rId6"/>
            <a:stretch>
              <a:fillRect/>
            </a:stretch>
          </a:blipFill>
        </p:spPr>
        <p:txBody>
          <a:bodyPr/>
          <a:lstStyle/>
          <a:p>
            <a:endParaRPr lang="fr-F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0342" y="283905"/>
            <a:ext cx="1662831" cy="831416"/>
          </a:xfrm>
          <a:custGeom>
            <a:avLst/>
            <a:gdLst/>
            <a:ahLst/>
            <a:cxnLst/>
            <a:rect l="l" t="t" r="r" b="b"/>
            <a:pathLst>
              <a:path w="1662831" h="831416">
                <a:moveTo>
                  <a:pt x="0" y="0"/>
                </a:moveTo>
                <a:lnTo>
                  <a:pt x="1662831" y="0"/>
                </a:lnTo>
                <a:lnTo>
                  <a:pt x="1662831" y="831416"/>
                </a:lnTo>
                <a:lnTo>
                  <a:pt x="0" y="8314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grpSp>
        <p:nvGrpSpPr>
          <p:cNvPr id="7" name="Group 7"/>
          <p:cNvGrpSpPr/>
          <p:nvPr/>
        </p:nvGrpSpPr>
        <p:grpSpPr>
          <a:xfrm>
            <a:off x="10071009" y="0"/>
            <a:ext cx="7738535" cy="1259857"/>
            <a:chOff x="0" y="0"/>
            <a:chExt cx="2038133" cy="331814"/>
          </a:xfrm>
        </p:grpSpPr>
        <p:sp>
          <p:nvSpPr>
            <p:cNvPr id="8" name="Freeform 8"/>
            <p:cNvSpPr/>
            <p:nvPr/>
          </p:nvSpPr>
          <p:spPr>
            <a:xfrm>
              <a:off x="0" y="0"/>
              <a:ext cx="2038133" cy="331814"/>
            </a:xfrm>
            <a:custGeom>
              <a:avLst/>
              <a:gdLst/>
              <a:ahLst/>
              <a:cxnLst/>
              <a:rect l="l" t="t" r="r" b="b"/>
              <a:pathLst>
                <a:path w="2038133" h="331814">
                  <a:moveTo>
                    <a:pt x="0" y="0"/>
                  </a:moveTo>
                  <a:lnTo>
                    <a:pt x="2038133" y="0"/>
                  </a:lnTo>
                  <a:lnTo>
                    <a:pt x="2038133" y="331814"/>
                  </a:lnTo>
                  <a:lnTo>
                    <a:pt x="0" y="331814"/>
                  </a:lnTo>
                  <a:close/>
                </a:path>
              </a:pathLst>
            </a:custGeom>
            <a:solidFill>
              <a:srgbClr val="FFFFFF"/>
            </a:solidFill>
          </p:spPr>
          <p:txBody>
            <a:bodyPr/>
            <a:lstStyle/>
            <a:p>
              <a:endParaRPr lang="fr-FR"/>
            </a:p>
          </p:txBody>
        </p:sp>
        <p:sp>
          <p:nvSpPr>
            <p:cNvPr id="9" name="TextBox 9"/>
            <p:cNvSpPr txBox="1"/>
            <p:nvPr/>
          </p:nvSpPr>
          <p:spPr>
            <a:xfrm>
              <a:off x="0" y="-38100"/>
              <a:ext cx="2038133" cy="369914"/>
            </a:xfrm>
            <a:prstGeom prst="rect">
              <a:avLst/>
            </a:prstGeom>
          </p:spPr>
          <p:txBody>
            <a:bodyPr lIns="50800" tIns="50800" rIns="50800" bIns="50800" rtlCol="0" anchor="ctr"/>
            <a:lstStyle/>
            <a:p>
              <a:pPr algn="ctr">
                <a:lnSpc>
                  <a:spcPts val="3359"/>
                </a:lnSpc>
              </a:pPr>
              <a:endParaRPr/>
            </a:p>
          </p:txBody>
        </p:sp>
      </p:grpSp>
      <p:sp>
        <p:nvSpPr>
          <p:cNvPr id="13" name="Freeform 13"/>
          <p:cNvSpPr/>
          <p:nvPr/>
        </p:nvSpPr>
        <p:spPr>
          <a:xfrm>
            <a:off x="1141571" y="8597060"/>
            <a:ext cx="538844" cy="538844"/>
          </a:xfrm>
          <a:custGeom>
            <a:avLst/>
            <a:gdLst/>
            <a:ahLst/>
            <a:cxnLst/>
            <a:rect l="l" t="t" r="r" b="b"/>
            <a:pathLst>
              <a:path w="538844" h="538844">
                <a:moveTo>
                  <a:pt x="0" y="0"/>
                </a:moveTo>
                <a:lnTo>
                  <a:pt x="538844" y="0"/>
                </a:lnTo>
                <a:lnTo>
                  <a:pt x="538844" y="538844"/>
                </a:lnTo>
                <a:lnTo>
                  <a:pt x="0" y="5388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grpSp>
        <p:nvGrpSpPr>
          <p:cNvPr id="17" name="Group 17"/>
          <p:cNvGrpSpPr/>
          <p:nvPr/>
        </p:nvGrpSpPr>
        <p:grpSpPr>
          <a:xfrm>
            <a:off x="-1112708" y="1259857"/>
            <a:ext cx="7812231" cy="1209364"/>
            <a:chOff x="0" y="0"/>
            <a:chExt cx="10416308" cy="1612486"/>
          </a:xfrm>
        </p:grpSpPr>
        <p:grpSp>
          <p:nvGrpSpPr>
            <p:cNvPr id="18" name="Group 18"/>
            <p:cNvGrpSpPr/>
            <p:nvPr/>
          </p:nvGrpSpPr>
          <p:grpSpPr>
            <a:xfrm>
              <a:off x="0" y="0"/>
              <a:ext cx="10416308" cy="1612486"/>
              <a:chOff x="0" y="0"/>
              <a:chExt cx="2625256" cy="406400"/>
            </a:xfrm>
          </p:grpSpPr>
          <p:sp>
            <p:nvSpPr>
              <p:cNvPr id="19" name="Freeform 19"/>
              <p:cNvSpPr/>
              <p:nvPr/>
            </p:nvSpPr>
            <p:spPr>
              <a:xfrm>
                <a:off x="0" y="0"/>
                <a:ext cx="2625256" cy="406400"/>
              </a:xfrm>
              <a:custGeom>
                <a:avLst/>
                <a:gdLst/>
                <a:ahLst/>
                <a:cxnLst/>
                <a:rect l="l" t="t" r="r" b="b"/>
                <a:pathLst>
                  <a:path w="2625256" h="406400">
                    <a:moveTo>
                      <a:pt x="2422056" y="0"/>
                    </a:moveTo>
                    <a:cubicBezTo>
                      <a:pt x="2534280" y="0"/>
                      <a:pt x="2625256" y="90976"/>
                      <a:pt x="2625256" y="203200"/>
                    </a:cubicBezTo>
                    <a:cubicBezTo>
                      <a:pt x="2625256" y="315424"/>
                      <a:pt x="2534280" y="406400"/>
                      <a:pt x="2422056" y="406400"/>
                    </a:cubicBezTo>
                    <a:lnTo>
                      <a:pt x="203200" y="406400"/>
                    </a:lnTo>
                    <a:cubicBezTo>
                      <a:pt x="90976" y="406400"/>
                      <a:pt x="0" y="315424"/>
                      <a:pt x="0" y="203200"/>
                    </a:cubicBezTo>
                    <a:cubicBezTo>
                      <a:pt x="0" y="90976"/>
                      <a:pt x="90976" y="0"/>
                      <a:pt x="203200" y="0"/>
                    </a:cubicBezTo>
                    <a:close/>
                  </a:path>
                </a:pathLst>
              </a:custGeom>
              <a:solidFill>
                <a:srgbClr val="000091"/>
              </a:solidFill>
              <a:ln w="104775" cap="sq">
                <a:solidFill>
                  <a:srgbClr val="009099"/>
                </a:solidFill>
                <a:prstDash val="solid"/>
                <a:miter/>
              </a:ln>
            </p:spPr>
            <p:txBody>
              <a:bodyPr/>
              <a:lstStyle/>
              <a:p>
                <a:endParaRPr lang="fr-FR"/>
              </a:p>
            </p:txBody>
          </p:sp>
          <p:sp>
            <p:nvSpPr>
              <p:cNvPr id="20" name="TextBox 20"/>
              <p:cNvSpPr txBox="1"/>
              <p:nvPr/>
            </p:nvSpPr>
            <p:spPr>
              <a:xfrm>
                <a:off x="0" y="-38100"/>
                <a:ext cx="2625256" cy="444500"/>
              </a:xfrm>
              <a:prstGeom prst="rect">
                <a:avLst/>
              </a:prstGeom>
            </p:spPr>
            <p:txBody>
              <a:bodyPr lIns="50800" tIns="50800" rIns="50800" bIns="50800" rtlCol="0" anchor="ctr"/>
              <a:lstStyle/>
              <a:p>
                <a:pPr algn="ctr">
                  <a:lnSpc>
                    <a:spcPts val="3359"/>
                  </a:lnSpc>
                </a:pPr>
                <a:endParaRPr/>
              </a:p>
            </p:txBody>
          </p:sp>
        </p:grpSp>
        <p:sp>
          <p:nvSpPr>
            <p:cNvPr id="21" name="TextBox 21"/>
            <p:cNvSpPr txBox="1"/>
            <p:nvPr/>
          </p:nvSpPr>
          <p:spPr>
            <a:xfrm>
              <a:off x="2741379" y="411485"/>
              <a:ext cx="7291971" cy="693208"/>
            </a:xfrm>
            <a:prstGeom prst="rect">
              <a:avLst/>
            </a:prstGeom>
          </p:spPr>
          <p:txBody>
            <a:bodyPr lIns="0" tIns="0" rIns="0" bIns="0" rtlCol="0" anchor="t">
              <a:spAutoFit/>
            </a:bodyPr>
            <a:lstStyle/>
            <a:p>
              <a:pPr algn="l">
                <a:lnSpc>
                  <a:spcPts val="4025"/>
                </a:lnSpc>
              </a:pPr>
              <a:r>
                <a:rPr lang="en-US" sz="3500" b="1">
                  <a:solidFill>
                    <a:srgbClr val="FFFFFF"/>
                  </a:solidFill>
                  <a:latin typeface="Marianne Bold"/>
                  <a:ea typeface="Marianne Bold"/>
                  <a:cs typeface="Marianne Bold"/>
                  <a:sym typeface="Marianne Bold"/>
                </a:rPr>
                <a:t>Sommaire</a:t>
              </a:r>
            </a:p>
          </p:txBody>
        </p:sp>
      </p:grpSp>
      <p:grpSp>
        <p:nvGrpSpPr>
          <p:cNvPr id="28" name="Group 28"/>
          <p:cNvGrpSpPr/>
          <p:nvPr/>
        </p:nvGrpSpPr>
        <p:grpSpPr>
          <a:xfrm>
            <a:off x="17761918" y="0"/>
            <a:ext cx="1087276" cy="10287000"/>
            <a:chOff x="0" y="0"/>
            <a:chExt cx="286361" cy="2709333"/>
          </a:xfrm>
        </p:grpSpPr>
        <p:sp>
          <p:nvSpPr>
            <p:cNvPr id="29" name="Freeform 29"/>
            <p:cNvSpPr/>
            <p:nvPr/>
          </p:nvSpPr>
          <p:spPr>
            <a:xfrm>
              <a:off x="0" y="0"/>
              <a:ext cx="286361" cy="2709333"/>
            </a:xfrm>
            <a:custGeom>
              <a:avLst/>
              <a:gdLst/>
              <a:ahLst/>
              <a:cxnLst/>
              <a:rect l="l" t="t" r="r" b="b"/>
              <a:pathLst>
                <a:path w="286361" h="2709333">
                  <a:moveTo>
                    <a:pt x="0" y="0"/>
                  </a:moveTo>
                  <a:lnTo>
                    <a:pt x="286361" y="0"/>
                  </a:lnTo>
                  <a:lnTo>
                    <a:pt x="286361" y="2709333"/>
                  </a:lnTo>
                  <a:lnTo>
                    <a:pt x="0" y="2709333"/>
                  </a:lnTo>
                  <a:close/>
                </a:path>
              </a:pathLst>
            </a:custGeom>
            <a:solidFill>
              <a:srgbClr val="FFFFFF"/>
            </a:solidFill>
          </p:spPr>
          <p:txBody>
            <a:bodyPr/>
            <a:lstStyle/>
            <a:p>
              <a:endParaRPr lang="fr-FR"/>
            </a:p>
          </p:txBody>
        </p:sp>
        <p:sp>
          <p:nvSpPr>
            <p:cNvPr id="30" name="TextBox 30"/>
            <p:cNvSpPr txBox="1"/>
            <p:nvPr/>
          </p:nvSpPr>
          <p:spPr>
            <a:xfrm>
              <a:off x="0" y="-38100"/>
              <a:ext cx="286361" cy="2747433"/>
            </a:xfrm>
            <a:prstGeom prst="rect">
              <a:avLst/>
            </a:prstGeom>
          </p:spPr>
          <p:txBody>
            <a:bodyPr lIns="50800" tIns="50800" rIns="50800" bIns="50800" rtlCol="0" anchor="ctr"/>
            <a:lstStyle/>
            <a:p>
              <a:pPr algn="ctr">
                <a:lnSpc>
                  <a:spcPts val="3359"/>
                </a:lnSpc>
              </a:pPr>
              <a:endParaRPr/>
            </a:p>
          </p:txBody>
        </p:sp>
      </p:grpSp>
      <p:grpSp>
        <p:nvGrpSpPr>
          <p:cNvPr id="40" name="Group 40"/>
          <p:cNvGrpSpPr/>
          <p:nvPr/>
        </p:nvGrpSpPr>
        <p:grpSpPr>
          <a:xfrm>
            <a:off x="1028700" y="2739850"/>
            <a:ext cx="1006599" cy="1006599"/>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099"/>
            </a:solidFill>
          </p:spPr>
          <p:txBody>
            <a:bodyPr/>
            <a:lstStyle/>
            <a:p>
              <a:endParaRPr lang="fr-FR"/>
            </a:p>
          </p:txBody>
        </p:sp>
        <p:sp>
          <p:nvSpPr>
            <p:cNvPr id="42" name="TextBox 42"/>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43" name="Group 43"/>
          <p:cNvGrpSpPr/>
          <p:nvPr/>
        </p:nvGrpSpPr>
        <p:grpSpPr>
          <a:xfrm>
            <a:off x="1028700" y="4022674"/>
            <a:ext cx="1006599" cy="1006599"/>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099"/>
            </a:solidFill>
          </p:spPr>
          <p:txBody>
            <a:bodyPr/>
            <a:lstStyle/>
            <a:p>
              <a:endParaRPr lang="fr-FR"/>
            </a:p>
          </p:txBody>
        </p:sp>
        <p:sp>
          <p:nvSpPr>
            <p:cNvPr id="45" name="TextBox 45"/>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46" name="Group 46"/>
          <p:cNvGrpSpPr/>
          <p:nvPr/>
        </p:nvGrpSpPr>
        <p:grpSpPr>
          <a:xfrm>
            <a:off x="1028700" y="5305498"/>
            <a:ext cx="1006599" cy="1006599"/>
            <a:chOff x="0" y="0"/>
            <a:chExt cx="812800" cy="812800"/>
          </a:xfrm>
        </p:grpSpPr>
        <p:sp>
          <p:nvSpPr>
            <p:cNvPr id="47" name="Freeform 4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099"/>
            </a:solidFill>
          </p:spPr>
          <p:txBody>
            <a:bodyPr/>
            <a:lstStyle/>
            <a:p>
              <a:endParaRPr lang="fr-FR"/>
            </a:p>
          </p:txBody>
        </p:sp>
        <p:sp>
          <p:nvSpPr>
            <p:cNvPr id="48" name="TextBox 48"/>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49" name="Group 49"/>
          <p:cNvGrpSpPr/>
          <p:nvPr/>
        </p:nvGrpSpPr>
        <p:grpSpPr>
          <a:xfrm>
            <a:off x="1028700" y="6588322"/>
            <a:ext cx="1006599" cy="1006599"/>
            <a:chOff x="0" y="0"/>
            <a:chExt cx="812800" cy="812800"/>
          </a:xfrm>
        </p:grpSpPr>
        <p:sp>
          <p:nvSpPr>
            <p:cNvPr id="50" name="Freeform 5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099"/>
            </a:solidFill>
          </p:spPr>
          <p:txBody>
            <a:bodyPr/>
            <a:lstStyle/>
            <a:p>
              <a:endParaRPr lang="fr-FR"/>
            </a:p>
          </p:txBody>
        </p:sp>
        <p:sp>
          <p:nvSpPr>
            <p:cNvPr id="51" name="TextBox 51"/>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52" name="Group 52"/>
          <p:cNvGrpSpPr/>
          <p:nvPr/>
        </p:nvGrpSpPr>
        <p:grpSpPr>
          <a:xfrm>
            <a:off x="1028700" y="7871146"/>
            <a:ext cx="1006599" cy="1006599"/>
            <a:chOff x="0" y="0"/>
            <a:chExt cx="812800" cy="812800"/>
          </a:xfrm>
        </p:grpSpPr>
        <p:sp>
          <p:nvSpPr>
            <p:cNvPr id="53" name="Freeform 5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099"/>
            </a:solidFill>
          </p:spPr>
          <p:txBody>
            <a:bodyPr/>
            <a:lstStyle/>
            <a:p>
              <a:endParaRPr lang="fr-FR"/>
            </a:p>
          </p:txBody>
        </p:sp>
        <p:sp>
          <p:nvSpPr>
            <p:cNvPr id="54" name="TextBox 54"/>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55" name="Freeform 55"/>
          <p:cNvSpPr/>
          <p:nvPr/>
        </p:nvSpPr>
        <p:spPr>
          <a:xfrm>
            <a:off x="1174654" y="2730325"/>
            <a:ext cx="809941" cy="874431"/>
          </a:xfrm>
          <a:custGeom>
            <a:avLst/>
            <a:gdLst/>
            <a:ahLst/>
            <a:cxnLst/>
            <a:rect l="l" t="t" r="r" b="b"/>
            <a:pathLst>
              <a:path w="809941" h="874431">
                <a:moveTo>
                  <a:pt x="0" y="0"/>
                </a:moveTo>
                <a:lnTo>
                  <a:pt x="809941" y="0"/>
                </a:lnTo>
                <a:lnTo>
                  <a:pt x="809941" y="874430"/>
                </a:lnTo>
                <a:lnTo>
                  <a:pt x="0" y="8744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56" name="Freeform 56"/>
          <p:cNvSpPr/>
          <p:nvPr/>
        </p:nvSpPr>
        <p:spPr>
          <a:xfrm>
            <a:off x="1174654" y="4022674"/>
            <a:ext cx="809941" cy="874431"/>
          </a:xfrm>
          <a:custGeom>
            <a:avLst/>
            <a:gdLst/>
            <a:ahLst/>
            <a:cxnLst/>
            <a:rect l="l" t="t" r="r" b="b"/>
            <a:pathLst>
              <a:path w="809941" h="874431">
                <a:moveTo>
                  <a:pt x="0" y="0"/>
                </a:moveTo>
                <a:lnTo>
                  <a:pt x="809941" y="0"/>
                </a:lnTo>
                <a:lnTo>
                  <a:pt x="809941" y="874430"/>
                </a:lnTo>
                <a:lnTo>
                  <a:pt x="0" y="8744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57" name="Freeform 57"/>
          <p:cNvSpPr/>
          <p:nvPr/>
        </p:nvSpPr>
        <p:spPr>
          <a:xfrm>
            <a:off x="1174654" y="5305498"/>
            <a:ext cx="809941" cy="874431"/>
          </a:xfrm>
          <a:custGeom>
            <a:avLst/>
            <a:gdLst/>
            <a:ahLst/>
            <a:cxnLst/>
            <a:rect l="l" t="t" r="r" b="b"/>
            <a:pathLst>
              <a:path w="809941" h="874431">
                <a:moveTo>
                  <a:pt x="0" y="0"/>
                </a:moveTo>
                <a:lnTo>
                  <a:pt x="809941" y="0"/>
                </a:lnTo>
                <a:lnTo>
                  <a:pt x="809941" y="874431"/>
                </a:lnTo>
                <a:lnTo>
                  <a:pt x="0" y="8744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58" name="Freeform 58"/>
          <p:cNvSpPr/>
          <p:nvPr/>
        </p:nvSpPr>
        <p:spPr>
          <a:xfrm>
            <a:off x="1174654" y="6588322"/>
            <a:ext cx="809941" cy="874431"/>
          </a:xfrm>
          <a:custGeom>
            <a:avLst/>
            <a:gdLst/>
            <a:ahLst/>
            <a:cxnLst/>
            <a:rect l="l" t="t" r="r" b="b"/>
            <a:pathLst>
              <a:path w="809941" h="874431">
                <a:moveTo>
                  <a:pt x="0" y="0"/>
                </a:moveTo>
                <a:lnTo>
                  <a:pt x="809941" y="0"/>
                </a:lnTo>
                <a:lnTo>
                  <a:pt x="809941" y="874431"/>
                </a:lnTo>
                <a:lnTo>
                  <a:pt x="0" y="8744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59" name="Freeform 59"/>
          <p:cNvSpPr/>
          <p:nvPr/>
        </p:nvSpPr>
        <p:spPr>
          <a:xfrm>
            <a:off x="1174654" y="7871146"/>
            <a:ext cx="809941" cy="874431"/>
          </a:xfrm>
          <a:custGeom>
            <a:avLst/>
            <a:gdLst/>
            <a:ahLst/>
            <a:cxnLst/>
            <a:rect l="l" t="t" r="r" b="b"/>
            <a:pathLst>
              <a:path w="809941" h="874431">
                <a:moveTo>
                  <a:pt x="0" y="0"/>
                </a:moveTo>
                <a:lnTo>
                  <a:pt x="809941" y="0"/>
                </a:lnTo>
                <a:lnTo>
                  <a:pt x="809941" y="874431"/>
                </a:lnTo>
                <a:lnTo>
                  <a:pt x="0" y="8744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60" name="TextBox 60"/>
          <p:cNvSpPr txBox="1"/>
          <p:nvPr/>
        </p:nvSpPr>
        <p:spPr>
          <a:xfrm>
            <a:off x="2342975" y="3081800"/>
            <a:ext cx="6132856" cy="641201"/>
          </a:xfrm>
          <a:prstGeom prst="rect">
            <a:avLst/>
          </a:prstGeom>
        </p:spPr>
        <p:txBody>
          <a:bodyPr wrap="square" lIns="0" tIns="0" rIns="0" bIns="0" rtlCol="0" anchor="t">
            <a:spAutoFit/>
          </a:bodyPr>
          <a:lstStyle/>
          <a:p>
            <a:pPr algn="l">
              <a:lnSpc>
                <a:spcPts val="2530"/>
              </a:lnSpc>
            </a:pPr>
            <a:r>
              <a:rPr lang="en-US" sz="2200" b="1" dirty="0">
                <a:solidFill>
                  <a:srgbClr val="000000"/>
                </a:solidFill>
                <a:latin typeface="Marianne Bold"/>
                <a:ea typeface="Marianne Bold"/>
                <a:cs typeface="Marianne Bold"/>
                <a:sym typeface="Marianne Bold"/>
              </a:rPr>
              <a:t>Fiche </a:t>
            </a:r>
            <a:r>
              <a:rPr lang="en-US" sz="2200" b="1" dirty="0" err="1">
                <a:solidFill>
                  <a:srgbClr val="000000"/>
                </a:solidFill>
                <a:latin typeface="Marianne Bold"/>
                <a:ea typeface="Marianne Bold"/>
                <a:cs typeface="Marianne Bold"/>
                <a:sym typeface="Marianne Bold"/>
              </a:rPr>
              <a:t>d’identité</a:t>
            </a:r>
            <a:r>
              <a:rPr lang="en-US" sz="2200" b="1" dirty="0">
                <a:solidFill>
                  <a:srgbClr val="000000"/>
                </a:solidFill>
                <a:latin typeface="Marianne Bold"/>
                <a:ea typeface="Marianne Bold"/>
                <a:cs typeface="Marianne Bold"/>
                <a:sym typeface="Marianne Bold"/>
              </a:rPr>
              <a:t> </a:t>
            </a:r>
            <a:r>
              <a:rPr lang="en-US" sz="2200" b="1" dirty="0" err="1">
                <a:solidFill>
                  <a:srgbClr val="000000"/>
                </a:solidFill>
                <a:latin typeface="Marianne Bold"/>
                <a:ea typeface="Marianne Bold"/>
                <a:cs typeface="Marianne Bold"/>
                <a:sym typeface="Marianne Bold"/>
              </a:rPr>
              <a:t>Démarches</a:t>
            </a:r>
            <a:r>
              <a:rPr lang="en-US" sz="2200" b="1" dirty="0">
                <a:solidFill>
                  <a:srgbClr val="000000"/>
                </a:solidFill>
                <a:latin typeface="Marianne Bold"/>
                <a:ea typeface="Marianne Bold"/>
                <a:cs typeface="Marianne Bold"/>
                <a:sym typeface="Marianne Bold"/>
              </a:rPr>
              <a:t>-simplifies et </a:t>
            </a:r>
            <a:r>
              <a:rPr lang="en-US" sz="2200" b="1" dirty="0" err="1">
                <a:solidFill>
                  <a:srgbClr val="000000"/>
                </a:solidFill>
                <a:latin typeface="Marianne Bold"/>
                <a:ea typeface="Marianne Bold"/>
                <a:cs typeface="Marianne Bold"/>
                <a:sym typeface="Marianne Bold"/>
              </a:rPr>
              <a:t>chiffres</a:t>
            </a:r>
            <a:r>
              <a:rPr lang="en-US" sz="2200" b="1" dirty="0">
                <a:solidFill>
                  <a:srgbClr val="000000"/>
                </a:solidFill>
                <a:latin typeface="Marianne Bold"/>
                <a:ea typeface="Marianne Bold"/>
                <a:cs typeface="Marianne Bold"/>
                <a:sym typeface="Marianne Bold"/>
              </a:rPr>
              <a:t> </a:t>
            </a:r>
            <a:r>
              <a:rPr lang="en-US" sz="2200" b="1" dirty="0" err="1">
                <a:solidFill>
                  <a:srgbClr val="000000"/>
                </a:solidFill>
                <a:latin typeface="Marianne Bold"/>
                <a:ea typeface="Marianne Bold"/>
                <a:cs typeface="Marianne Bold"/>
                <a:sym typeface="Marianne Bold"/>
              </a:rPr>
              <a:t>clés</a:t>
            </a:r>
            <a:endParaRPr lang="en-US" sz="2200" b="1" dirty="0">
              <a:solidFill>
                <a:srgbClr val="000000"/>
              </a:solidFill>
              <a:latin typeface="Marianne Bold"/>
              <a:ea typeface="Marianne Bold"/>
              <a:cs typeface="Marianne Bold"/>
              <a:sym typeface="Marianne Bold"/>
            </a:endParaRPr>
          </a:p>
        </p:txBody>
      </p:sp>
      <p:sp>
        <p:nvSpPr>
          <p:cNvPr id="61" name="TextBox 61"/>
          <p:cNvSpPr txBox="1"/>
          <p:nvPr/>
        </p:nvSpPr>
        <p:spPr>
          <a:xfrm>
            <a:off x="2342975" y="5578566"/>
            <a:ext cx="4935322" cy="328268"/>
          </a:xfrm>
          <a:prstGeom prst="rect">
            <a:avLst/>
          </a:prstGeom>
        </p:spPr>
        <p:txBody>
          <a:bodyPr lIns="0" tIns="0" rIns="0" bIns="0" rtlCol="0" anchor="t">
            <a:spAutoFit/>
          </a:bodyPr>
          <a:lstStyle/>
          <a:p>
            <a:pPr algn="l">
              <a:lnSpc>
                <a:spcPts val="2530"/>
              </a:lnSpc>
            </a:pPr>
            <a:r>
              <a:rPr lang="en-US" sz="2200" b="1" dirty="0">
                <a:solidFill>
                  <a:srgbClr val="000000"/>
                </a:solidFill>
                <a:latin typeface="Marianne Bold"/>
                <a:ea typeface="Marianne Bold"/>
                <a:cs typeface="Marianne Bold"/>
                <a:sym typeface="Marianne Bold"/>
              </a:rPr>
              <a:t>Cadre </a:t>
            </a:r>
            <a:r>
              <a:rPr lang="en-US" sz="2200" b="1" dirty="0" err="1">
                <a:solidFill>
                  <a:srgbClr val="000000"/>
                </a:solidFill>
                <a:latin typeface="Marianne Bold"/>
                <a:ea typeface="Marianne Bold"/>
                <a:cs typeface="Marianne Bold"/>
                <a:sym typeface="Marianne Bold"/>
              </a:rPr>
              <a:t>juridique</a:t>
            </a:r>
            <a:endParaRPr lang="en-US" sz="2200" b="1" dirty="0">
              <a:solidFill>
                <a:srgbClr val="000000"/>
              </a:solidFill>
              <a:latin typeface="Marianne Bold"/>
              <a:ea typeface="Marianne Bold"/>
              <a:cs typeface="Marianne Bold"/>
              <a:sym typeface="Marianne Bold"/>
            </a:endParaRPr>
          </a:p>
        </p:txBody>
      </p:sp>
      <p:sp>
        <p:nvSpPr>
          <p:cNvPr id="62" name="TextBox 62"/>
          <p:cNvSpPr txBox="1"/>
          <p:nvPr/>
        </p:nvSpPr>
        <p:spPr>
          <a:xfrm>
            <a:off x="2342975" y="6927474"/>
            <a:ext cx="3808210" cy="328295"/>
          </a:xfrm>
          <a:prstGeom prst="rect">
            <a:avLst/>
          </a:prstGeom>
        </p:spPr>
        <p:txBody>
          <a:bodyPr lIns="0" tIns="0" rIns="0" bIns="0" rtlCol="0" anchor="t">
            <a:spAutoFit/>
          </a:bodyPr>
          <a:lstStyle/>
          <a:p>
            <a:pPr algn="l">
              <a:lnSpc>
                <a:spcPts val="2530"/>
              </a:lnSpc>
            </a:pPr>
            <a:r>
              <a:rPr lang="en-US" sz="2200" b="1" dirty="0" err="1">
                <a:solidFill>
                  <a:srgbClr val="000000"/>
                </a:solidFill>
                <a:latin typeface="Marianne Bold"/>
                <a:ea typeface="Marianne Bold"/>
                <a:cs typeface="Marianne Bold"/>
                <a:sym typeface="Marianne Bold"/>
              </a:rPr>
              <a:t>Pourquoi</a:t>
            </a:r>
            <a:r>
              <a:rPr lang="en-US" sz="2200" b="1" dirty="0">
                <a:solidFill>
                  <a:srgbClr val="000000"/>
                </a:solidFill>
                <a:latin typeface="Marianne Bold"/>
                <a:ea typeface="Marianne Bold"/>
                <a:cs typeface="Marianne Bold"/>
                <a:sym typeface="Marianne Bold"/>
              </a:rPr>
              <a:t> </a:t>
            </a:r>
            <a:r>
              <a:rPr lang="en-US" sz="2200" b="1" dirty="0" err="1">
                <a:solidFill>
                  <a:srgbClr val="000000"/>
                </a:solidFill>
                <a:latin typeface="Marianne Bold"/>
                <a:ea typeface="Marianne Bold"/>
                <a:cs typeface="Marianne Bold"/>
                <a:sym typeface="Marianne Bold"/>
              </a:rPr>
              <a:t>utiliser</a:t>
            </a:r>
            <a:r>
              <a:rPr lang="en-US" sz="2200" b="1" dirty="0">
                <a:solidFill>
                  <a:srgbClr val="000000"/>
                </a:solidFill>
                <a:latin typeface="Marianne Bold"/>
                <a:ea typeface="Marianne Bold"/>
                <a:cs typeface="Marianne Bold"/>
                <a:sym typeface="Marianne Bold"/>
              </a:rPr>
              <a:t> DS</a:t>
            </a:r>
          </a:p>
        </p:txBody>
      </p:sp>
      <p:sp>
        <p:nvSpPr>
          <p:cNvPr id="63" name="TextBox 63"/>
          <p:cNvSpPr txBox="1"/>
          <p:nvPr/>
        </p:nvSpPr>
        <p:spPr>
          <a:xfrm>
            <a:off x="2342975" y="8210298"/>
            <a:ext cx="6932402" cy="328268"/>
          </a:xfrm>
          <a:prstGeom prst="rect">
            <a:avLst/>
          </a:prstGeom>
        </p:spPr>
        <p:txBody>
          <a:bodyPr lIns="0" tIns="0" rIns="0" bIns="0" rtlCol="0" anchor="t">
            <a:spAutoFit/>
          </a:bodyPr>
          <a:lstStyle/>
          <a:p>
            <a:pPr algn="l">
              <a:lnSpc>
                <a:spcPts val="2530"/>
              </a:lnSpc>
            </a:pPr>
            <a:r>
              <a:rPr lang="en-US" sz="2200" b="1" dirty="0" err="1">
                <a:solidFill>
                  <a:srgbClr val="000000"/>
                </a:solidFill>
                <a:latin typeface="Marianne Bold"/>
                <a:ea typeface="Marianne Bold"/>
                <a:cs typeface="Marianne Bold"/>
                <a:sym typeface="Marianne Bold"/>
              </a:rPr>
              <a:t>Partenaires</a:t>
            </a:r>
            <a:r>
              <a:rPr lang="en-US" sz="2200" b="1" dirty="0">
                <a:solidFill>
                  <a:srgbClr val="000000"/>
                </a:solidFill>
                <a:latin typeface="Marianne Bold"/>
                <a:ea typeface="Marianne Bold"/>
                <a:cs typeface="Marianne Bold"/>
                <a:sym typeface="Marianne Bold"/>
              </a:rPr>
              <a:t> et politiques </a:t>
            </a:r>
            <a:r>
              <a:rPr lang="en-US" sz="2200" b="1" dirty="0" err="1">
                <a:solidFill>
                  <a:srgbClr val="000000"/>
                </a:solidFill>
                <a:latin typeface="Marianne Bold"/>
                <a:ea typeface="Marianne Bold"/>
                <a:cs typeface="Marianne Bold"/>
                <a:sym typeface="Marianne Bold"/>
              </a:rPr>
              <a:t>publiques</a:t>
            </a:r>
            <a:endParaRPr lang="en-US" sz="2200" b="1" dirty="0">
              <a:solidFill>
                <a:srgbClr val="000000"/>
              </a:solidFill>
              <a:latin typeface="Marianne Bold"/>
              <a:ea typeface="Marianne Bold"/>
              <a:cs typeface="Marianne Bold"/>
              <a:sym typeface="Marianne Bold"/>
            </a:endParaRPr>
          </a:p>
        </p:txBody>
      </p:sp>
      <p:sp>
        <p:nvSpPr>
          <p:cNvPr id="64" name="TextBox 64"/>
          <p:cNvSpPr txBox="1"/>
          <p:nvPr/>
        </p:nvSpPr>
        <p:spPr>
          <a:xfrm>
            <a:off x="2342975" y="4361826"/>
            <a:ext cx="4935322" cy="328295"/>
          </a:xfrm>
          <a:prstGeom prst="rect">
            <a:avLst/>
          </a:prstGeom>
        </p:spPr>
        <p:txBody>
          <a:bodyPr lIns="0" tIns="0" rIns="0" bIns="0" rtlCol="0" anchor="t">
            <a:spAutoFit/>
          </a:bodyPr>
          <a:lstStyle/>
          <a:p>
            <a:pPr algn="l">
              <a:lnSpc>
                <a:spcPts val="2530"/>
              </a:lnSpc>
            </a:pPr>
            <a:r>
              <a:rPr lang="en-US" sz="2200" b="1" dirty="0" err="1">
                <a:solidFill>
                  <a:srgbClr val="000000"/>
                </a:solidFill>
                <a:latin typeface="Marianne Bold"/>
                <a:ea typeface="Marianne Bold"/>
                <a:cs typeface="Marianne Bold"/>
                <a:sym typeface="Marianne Bold"/>
              </a:rPr>
              <a:t>Contexte</a:t>
            </a:r>
            <a:r>
              <a:rPr lang="en-US" sz="2200" b="1" dirty="0">
                <a:solidFill>
                  <a:srgbClr val="000000"/>
                </a:solidFill>
                <a:latin typeface="Marianne Bold"/>
                <a:ea typeface="Marianne Bold"/>
                <a:cs typeface="Marianne Bold"/>
                <a:sym typeface="Marianne Bold"/>
              </a:rPr>
              <a:t> </a:t>
            </a:r>
            <a:r>
              <a:rPr lang="en-US" sz="2200" b="1" dirty="0" err="1">
                <a:solidFill>
                  <a:srgbClr val="000000"/>
                </a:solidFill>
                <a:latin typeface="Marianne Bold"/>
                <a:ea typeface="Marianne Bold"/>
                <a:cs typeface="Marianne Bold"/>
                <a:sym typeface="Marianne Bold"/>
              </a:rPr>
              <a:t>actuel</a:t>
            </a:r>
            <a:r>
              <a:rPr lang="en-US" sz="2200" b="1" dirty="0">
                <a:solidFill>
                  <a:srgbClr val="000000"/>
                </a:solidFill>
                <a:latin typeface="Marianne Bold"/>
                <a:ea typeface="Marianne Bold"/>
                <a:cs typeface="Marianne Bold"/>
                <a:sym typeface="Marianne Bold"/>
              </a:rPr>
              <a:t>   </a:t>
            </a:r>
          </a:p>
        </p:txBody>
      </p:sp>
      <p:grpSp>
        <p:nvGrpSpPr>
          <p:cNvPr id="76" name="Group 52">
            <a:extLst>
              <a:ext uri="{FF2B5EF4-FFF2-40B4-BE49-F238E27FC236}">
                <a16:creationId xmlns:a16="http://schemas.microsoft.com/office/drawing/2014/main" id="{28CF9333-D1B9-444C-9941-A83B0295016C}"/>
              </a:ext>
            </a:extLst>
          </p:cNvPr>
          <p:cNvGrpSpPr/>
          <p:nvPr/>
        </p:nvGrpSpPr>
        <p:grpSpPr>
          <a:xfrm>
            <a:off x="1008255" y="9107279"/>
            <a:ext cx="1006599" cy="1006599"/>
            <a:chOff x="0" y="0"/>
            <a:chExt cx="812800" cy="812800"/>
          </a:xfrm>
        </p:grpSpPr>
        <p:sp>
          <p:nvSpPr>
            <p:cNvPr id="77" name="Freeform 53">
              <a:extLst>
                <a:ext uri="{FF2B5EF4-FFF2-40B4-BE49-F238E27FC236}">
                  <a16:creationId xmlns:a16="http://schemas.microsoft.com/office/drawing/2014/main" id="{21F7139B-47CE-6F42-ADA6-06DA5732B56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9099"/>
            </a:solidFill>
          </p:spPr>
          <p:txBody>
            <a:bodyPr/>
            <a:lstStyle/>
            <a:p>
              <a:endParaRPr lang="fr-FR"/>
            </a:p>
          </p:txBody>
        </p:sp>
        <p:sp>
          <p:nvSpPr>
            <p:cNvPr id="78" name="TextBox 54">
              <a:extLst>
                <a:ext uri="{FF2B5EF4-FFF2-40B4-BE49-F238E27FC236}">
                  <a16:creationId xmlns:a16="http://schemas.microsoft.com/office/drawing/2014/main" id="{19DAF7CE-3206-DB45-99DB-789D99B24C37}"/>
                </a:ext>
              </a:extLst>
            </p:cNvPr>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79" name="Freeform 59">
            <a:extLst>
              <a:ext uri="{FF2B5EF4-FFF2-40B4-BE49-F238E27FC236}">
                <a16:creationId xmlns:a16="http://schemas.microsoft.com/office/drawing/2014/main" id="{D392ED4C-3073-CC47-A873-BC38073FC403}"/>
              </a:ext>
            </a:extLst>
          </p:cNvPr>
          <p:cNvSpPr/>
          <p:nvPr/>
        </p:nvSpPr>
        <p:spPr>
          <a:xfrm>
            <a:off x="1140945" y="9099662"/>
            <a:ext cx="809941" cy="874431"/>
          </a:xfrm>
          <a:custGeom>
            <a:avLst/>
            <a:gdLst/>
            <a:ahLst/>
            <a:cxnLst/>
            <a:rect l="l" t="t" r="r" b="b"/>
            <a:pathLst>
              <a:path w="809941" h="874431">
                <a:moveTo>
                  <a:pt x="0" y="0"/>
                </a:moveTo>
                <a:lnTo>
                  <a:pt x="809941" y="0"/>
                </a:lnTo>
                <a:lnTo>
                  <a:pt x="809941" y="874431"/>
                </a:lnTo>
                <a:lnTo>
                  <a:pt x="0" y="8744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82" name="TextBox 63">
            <a:extLst>
              <a:ext uri="{FF2B5EF4-FFF2-40B4-BE49-F238E27FC236}">
                <a16:creationId xmlns:a16="http://schemas.microsoft.com/office/drawing/2014/main" id="{5028CB9A-4C8A-9C47-B05E-FC93BF978584}"/>
              </a:ext>
            </a:extLst>
          </p:cNvPr>
          <p:cNvSpPr txBox="1"/>
          <p:nvPr/>
        </p:nvSpPr>
        <p:spPr>
          <a:xfrm>
            <a:off x="2242462" y="9446444"/>
            <a:ext cx="6932402" cy="328268"/>
          </a:xfrm>
          <a:prstGeom prst="rect">
            <a:avLst/>
          </a:prstGeom>
        </p:spPr>
        <p:txBody>
          <a:bodyPr lIns="0" tIns="0" rIns="0" bIns="0" rtlCol="0" anchor="t">
            <a:spAutoFit/>
          </a:bodyPr>
          <a:lstStyle/>
          <a:p>
            <a:pPr algn="l">
              <a:lnSpc>
                <a:spcPts val="2530"/>
              </a:lnSpc>
            </a:pPr>
            <a:r>
              <a:rPr lang="en-US" sz="2200" b="1" dirty="0">
                <a:solidFill>
                  <a:srgbClr val="000000"/>
                </a:solidFill>
                <a:latin typeface="Marianne Bold"/>
                <a:ea typeface="Marianne Bold"/>
                <a:cs typeface="Marianne Bold"/>
                <a:sym typeface="Marianne Bold"/>
              </a:rPr>
              <a:t>Liens </a:t>
            </a:r>
            <a:r>
              <a:rPr lang="en-US" sz="2200" b="1" dirty="0" err="1">
                <a:solidFill>
                  <a:srgbClr val="000000"/>
                </a:solidFill>
                <a:latin typeface="Marianne Bold"/>
                <a:ea typeface="Marianne Bold"/>
                <a:cs typeface="Marianne Bold"/>
                <a:sym typeface="Marianne Bold"/>
              </a:rPr>
              <a:t>utiles</a:t>
            </a:r>
            <a:endParaRPr lang="en-US" sz="2200" b="1" dirty="0">
              <a:solidFill>
                <a:srgbClr val="000000"/>
              </a:solidFill>
              <a:latin typeface="Marianne Bold"/>
              <a:ea typeface="Marianne Bold"/>
              <a:cs typeface="Marianne Bold"/>
              <a:sym typeface="Marianne Bold"/>
            </a:endParaRPr>
          </a:p>
        </p:txBody>
      </p:sp>
      <p:sp>
        <p:nvSpPr>
          <p:cNvPr id="83" name="Freeform 14">
            <a:extLst>
              <a:ext uri="{FF2B5EF4-FFF2-40B4-BE49-F238E27FC236}">
                <a16:creationId xmlns:a16="http://schemas.microsoft.com/office/drawing/2014/main" id="{45BBAAFD-10B2-E045-909F-4224CDD4A19F}"/>
              </a:ext>
            </a:extLst>
          </p:cNvPr>
          <p:cNvSpPr/>
          <p:nvPr/>
        </p:nvSpPr>
        <p:spPr>
          <a:xfrm>
            <a:off x="17210426" y="284920"/>
            <a:ext cx="1132184" cy="1277180"/>
          </a:xfrm>
          <a:custGeom>
            <a:avLst/>
            <a:gdLst/>
            <a:ahLst/>
            <a:cxnLst/>
            <a:rect l="l" t="t" r="r" b="b"/>
            <a:pathLst>
              <a:path w="502995" h="723822">
                <a:moveTo>
                  <a:pt x="0" y="0"/>
                </a:moveTo>
                <a:lnTo>
                  <a:pt x="502995" y="0"/>
                </a:lnTo>
                <a:lnTo>
                  <a:pt x="502995" y="723822"/>
                </a:lnTo>
                <a:lnTo>
                  <a:pt x="0" y="723822"/>
                </a:lnTo>
                <a:lnTo>
                  <a:pt x="0" y="0"/>
                </a:lnTo>
                <a:close/>
              </a:path>
            </a:pathLst>
          </a:custGeom>
          <a:blipFill>
            <a:blip r:embed="rId8"/>
            <a:stretch>
              <a:fillRect/>
            </a:stretch>
          </a:blipFill>
        </p:spPr>
        <p:txBody>
          <a:bodyPr/>
          <a:lstStyle/>
          <a:p>
            <a:endParaRPr lang="fr-FR"/>
          </a:p>
        </p:txBody>
      </p:sp>
      <p:sp>
        <p:nvSpPr>
          <p:cNvPr id="84" name="Freeform 3">
            <a:extLst>
              <a:ext uri="{FF2B5EF4-FFF2-40B4-BE49-F238E27FC236}">
                <a16:creationId xmlns:a16="http://schemas.microsoft.com/office/drawing/2014/main" id="{29473529-CD69-2549-BBB6-9A1A618E0D60}"/>
              </a:ext>
            </a:extLst>
          </p:cNvPr>
          <p:cNvSpPr/>
          <p:nvPr/>
        </p:nvSpPr>
        <p:spPr>
          <a:xfrm>
            <a:off x="16002000" y="268373"/>
            <a:ext cx="1244850" cy="1197577"/>
          </a:xfrm>
          <a:custGeom>
            <a:avLst/>
            <a:gdLst/>
            <a:ahLst/>
            <a:cxnLst/>
            <a:rect l="l" t="t" r="r" b="b"/>
            <a:pathLst>
              <a:path w="1244850" h="1197577">
                <a:moveTo>
                  <a:pt x="0" y="0"/>
                </a:moveTo>
                <a:lnTo>
                  <a:pt x="1244849" y="0"/>
                </a:lnTo>
                <a:lnTo>
                  <a:pt x="1244849" y="1197577"/>
                </a:lnTo>
                <a:lnTo>
                  <a:pt x="0" y="1197577"/>
                </a:lnTo>
                <a:lnTo>
                  <a:pt x="0" y="0"/>
                </a:lnTo>
                <a:close/>
              </a:path>
            </a:pathLst>
          </a:custGeom>
          <a:blipFill>
            <a:blip r:embed="rId9"/>
            <a:stretch>
              <a:fillRect/>
            </a:stretch>
          </a:blipFill>
        </p:spPr>
        <p:txBody>
          <a:bodyPr/>
          <a:lstStyle/>
          <a:p>
            <a:endParaRPr lang="fr-F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0342" y="283905"/>
            <a:ext cx="1662831" cy="831416"/>
          </a:xfrm>
          <a:custGeom>
            <a:avLst/>
            <a:gdLst/>
            <a:ahLst/>
            <a:cxnLst/>
            <a:rect l="l" t="t" r="r" b="b"/>
            <a:pathLst>
              <a:path w="1662831" h="831416">
                <a:moveTo>
                  <a:pt x="0" y="0"/>
                </a:moveTo>
                <a:lnTo>
                  <a:pt x="1662831" y="0"/>
                </a:lnTo>
                <a:lnTo>
                  <a:pt x="1662831" y="831416"/>
                </a:lnTo>
                <a:lnTo>
                  <a:pt x="0" y="8314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grpSp>
        <p:nvGrpSpPr>
          <p:cNvPr id="3" name="Group 3"/>
          <p:cNvGrpSpPr/>
          <p:nvPr/>
        </p:nvGrpSpPr>
        <p:grpSpPr>
          <a:xfrm>
            <a:off x="13623596" y="-1871204"/>
            <a:ext cx="12536051" cy="1253605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91"/>
            </a:solidFill>
          </p:spPr>
          <p:txBody>
            <a:bodyPr/>
            <a:lstStyle/>
            <a:p>
              <a:endParaRPr lang="fr-FR" dirty="0"/>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10061484" y="0"/>
            <a:ext cx="7738535" cy="1259857"/>
            <a:chOff x="0" y="0"/>
            <a:chExt cx="2038133" cy="331814"/>
          </a:xfrm>
        </p:grpSpPr>
        <p:sp>
          <p:nvSpPr>
            <p:cNvPr id="10" name="Freeform 10"/>
            <p:cNvSpPr/>
            <p:nvPr/>
          </p:nvSpPr>
          <p:spPr>
            <a:xfrm>
              <a:off x="0" y="0"/>
              <a:ext cx="2038133" cy="331814"/>
            </a:xfrm>
            <a:custGeom>
              <a:avLst/>
              <a:gdLst/>
              <a:ahLst/>
              <a:cxnLst/>
              <a:rect l="l" t="t" r="r" b="b"/>
              <a:pathLst>
                <a:path w="2038133" h="331814">
                  <a:moveTo>
                    <a:pt x="0" y="0"/>
                  </a:moveTo>
                  <a:lnTo>
                    <a:pt x="2038133" y="0"/>
                  </a:lnTo>
                  <a:lnTo>
                    <a:pt x="2038133" y="331814"/>
                  </a:lnTo>
                  <a:lnTo>
                    <a:pt x="0" y="331814"/>
                  </a:lnTo>
                  <a:close/>
                </a:path>
              </a:pathLst>
            </a:custGeom>
            <a:solidFill>
              <a:srgbClr val="FFFFFF"/>
            </a:solidFill>
          </p:spPr>
          <p:txBody>
            <a:bodyPr/>
            <a:lstStyle/>
            <a:p>
              <a:endParaRPr lang="fr-FR"/>
            </a:p>
          </p:txBody>
        </p:sp>
        <p:sp>
          <p:nvSpPr>
            <p:cNvPr id="11" name="TextBox 11"/>
            <p:cNvSpPr txBox="1"/>
            <p:nvPr/>
          </p:nvSpPr>
          <p:spPr>
            <a:xfrm>
              <a:off x="0" y="-38100"/>
              <a:ext cx="2038133" cy="369914"/>
            </a:xfrm>
            <a:prstGeom prst="rect">
              <a:avLst/>
            </a:prstGeom>
          </p:spPr>
          <p:txBody>
            <a:bodyPr lIns="50800" tIns="50800" rIns="50800" bIns="50800" rtlCol="0" anchor="ctr"/>
            <a:lstStyle/>
            <a:p>
              <a:pPr algn="ctr">
                <a:lnSpc>
                  <a:spcPts val="3359"/>
                </a:lnSpc>
              </a:pPr>
              <a:endParaRPr/>
            </a:p>
          </p:txBody>
        </p:sp>
      </p:grpSp>
      <p:grpSp>
        <p:nvGrpSpPr>
          <p:cNvPr id="12" name="Group 12"/>
          <p:cNvGrpSpPr/>
          <p:nvPr/>
        </p:nvGrpSpPr>
        <p:grpSpPr>
          <a:xfrm>
            <a:off x="-3993931" y="8110586"/>
            <a:ext cx="7612791" cy="5803315"/>
            <a:chOff x="0" y="0"/>
            <a:chExt cx="1066231" cy="812800"/>
          </a:xfrm>
        </p:grpSpPr>
        <p:sp>
          <p:nvSpPr>
            <p:cNvPr id="13" name="Freeform 13"/>
            <p:cNvSpPr/>
            <p:nvPr/>
          </p:nvSpPr>
          <p:spPr>
            <a:xfrm>
              <a:off x="0" y="0"/>
              <a:ext cx="1066231" cy="812800"/>
            </a:xfrm>
            <a:custGeom>
              <a:avLst/>
              <a:gdLst/>
              <a:ahLst/>
              <a:cxnLst/>
              <a:rect l="l" t="t" r="r" b="b"/>
              <a:pathLst>
                <a:path w="1066231" h="812800">
                  <a:moveTo>
                    <a:pt x="533116" y="0"/>
                  </a:moveTo>
                  <a:cubicBezTo>
                    <a:pt x="238684" y="0"/>
                    <a:pt x="0" y="181951"/>
                    <a:pt x="0" y="406400"/>
                  </a:cubicBezTo>
                  <a:cubicBezTo>
                    <a:pt x="0" y="630849"/>
                    <a:pt x="238684" y="812800"/>
                    <a:pt x="533116" y="812800"/>
                  </a:cubicBezTo>
                  <a:cubicBezTo>
                    <a:pt x="827547" y="812800"/>
                    <a:pt x="1066231" y="630849"/>
                    <a:pt x="1066231" y="406400"/>
                  </a:cubicBezTo>
                  <a:cubicBezTo>
                    <a:pt x="1066231" y="181951"/>
                    <a:pt x="827547" y="0"/>
                    <a:pt x="533116" y="0"/>
                  </a:cubicBezTo>
                  <a:close/>
                </a:path>
              </a:pathLst>
            </a:custGeom>
            <a:solidFill>
              <a:srgbClr val="000091"/>
            </a:solidFill>
          </p:spPr>
          <p:txBody>
            <a:bodyPr/>
            <a:lstStyle/>
            <a:p>
              <a:endParaRPr lang="fr-FR"/>
            </a:p>
          </p:txBody>
        </p:sp>
        <p:sp>
          <p:nvSpPr>
            <p:cNvPr id="14" name="TextBox 14"/>
            <p:cNvSpPr txBox="1"/>
            <p:nvPr/>
          </p:nvSpPr>
          <p:spPr>
            <a:xfrm>
              <a:off x="99959" y="38100"/>
              <a:ext cx="866313" cy="698500"/>
            </a:xfrm>
            <a:prstGeom prst="rect">
              <a:avLst/>
            </a:prstGeom>
          </p:spPr>
          <p:txBody>
            <a:bodyPr lIns="50800" tIns="50800" rIns="50800" bIns="50800" rtlCol="0" anchor="ctr"/>
            <a:lstStyle/>
            <a:p>
              <a:pPr algn="ctr">
                <a:lnSpc>
                  <a:spcPts val="3359"/>
                </a:lnSpc>
              </a:pPr>
              <a:endParaRPr/>
            </a:p>
          </p:txBody>
        </p:sp>
      </p:grpSp>
      <p:grpSp>
        <p:nvGrpSpPr>
          <p:cNvPr id="15" name="Group 15"/>
          <p:cNvGrpSpPr/>
          <p:nvPr/>
        </p:nvGrpSpPr>
        <p:grpSpPr>
          <a:xfrm>
            <a:off x="414906" y="9569893"/>
            <a:ext cx="3356534" cy="1690370"/>
            <a:chOff x="0" y="0"/>
            <a:chExt cx="884025" cy="445200"/>
          </a:xfrm>
        </p:grpSpPr>
        <p:sp>
          <p:nvSpPr>
            <p:cNvPr id="16" name="Freeform 16"/>
            <p:cNvSpPr/>
            <p:nvPr/>
          </p:nvSpPr>
          <p:spPr>
            <a:xfrm>
              <a:off x="0" y="0"/>
              <a:ext cx="884025" cy="445200"/>
            </a:xfrm>
            <a:custGeom>
              <a:avLst/>
              <a:gdLst/>
              <a:ahLst/>
              <a:cxnLst/>
              <a:rect l="l" t="t" r="r" b="b"/>
              <a:pathLst>
                <a:path w="884025" h="445200">
                  <a:moveTo>
                    <a:pt x="0" y="0"/>
                  </a:moveTo>
                  <a:lnTo>
                    <a:pt x="884025" y="0"/>
                  </a:lnTo>
                  <a:lnTo>
                    <a:pt x="884025" y="445200"/>
                  </a:lnTo>
                  <a:lnTo>
                    <a:pt x="0" y="445200"/>
                  </a:lnTo>
                  <a:close/>
                </a:path>
              </a:pathLst>
            </a:custGeom>
            <a:solidFill>
              <a:srgbClr val="FFFFFF"/>
            </a:solidFill>
          </p:spPr>
          <p:txBody>
            <a:bodyPr/>
            <a:lstStyle/>
            <a:p>
              <a:endParaRPr lang="fr-FR"/>
            </a:p>
          </p:txBody>
        </p:sp>
        <p:sp>
          <p:nvSpPr>
            <p:cNvPr id="17" name="TextBox 17"/>
            <p:cNvSpPr txBox="1"/>
            <p:nvPr/>
          </p:nvSpPr>
          <p:spPr>
            <a:xfrm>
              <a:off x="0" y="-38100"/>
              <a:ext cx="884025" cy="483300"/>
            </a:xfrm>
            <a:prstGeom prst="rect">
              <a:avLst/>
            </a:prstGeom>
          </p:spPr>
          <p:txBody>
            <a:bodyPr lIns="50800" tIns="50800" rIns="50800" bIns="50800" rtlCol="0" anchor="ctr"/>
            <a:lstStyle/>
            <a:p>
              <a:pPr algn="ctr">
                <a:lnSpc>
                  <a:spcPts val="3359"/>
                </a:lnSpc>
              </a:pPr>
              <a:endParaRPr/>
            </a:p>
          </p:txBody>
        </p:sp>
      </p:grpSp>
      <p:grpSp>
        <p:nvGrpSpPr>
          <p:cNvPr id="18" name="Group 18"/>
          <p:cNvGrpSpPr/>
          <p:nvPr/>
        </p:nvGrpSpPr>
        <p:grpSpPr>
          <a:xfrm>
            <a:off x="20112924" y="1976964"/>
            <a:ext cx="3086100" cy="8310036"/>
            <a:chOff x="0" y="0"/>
            <a:chExt cx="812800" cy="2188651"/>
          </a:xfrm>
        </p:grpSpPr>
        <p:sp>
          <p:nvSpPr>
            <p:cNvPr id="19" name="Freeform 19"/>
            <p:cNvSpPr/>
            <p:nvPr/>
          </p:nvSpPr>
          <p:spPr>
            <a:xfrm>
              <a:off x="0" y="0"/>
              <a:ext cx="812800" cy="2188651"/>
            </a:xfrm>
            <a:custGeom>
              <a:avLst/>
              <a:gdLst/>
              <a:ahLst/>
              <a:cxnLst/>
              <a:rect l="l" t="t" r="r" b="b"/>
              <a:pathLst>
                <a:path w="812800" h="2188651">
                  <a:moveTo>
                    <a:pt x="0" y="0"/>
                  </a:moveTo>
                  <a:lnTo>
                    <a:pt x="812800" y="0"/>
                  </a:lnTo>
                  <a:lnTo>
                    <a:pt x="812800" y="2188651"/>
                  </a:lnTo>
                  <a:lnTo>
                    <a:pt x="0" y="2188651"/>
                  </a:lnTo>
                  <a:close/>
                </a:path>
              </a:pathLst>
            </a:custGeom>
            <a:solidFill>
              <a:srgbClr val="FFFFFF"/>
            </a:solidFill>
          </p:spPr>
          <p:txBody>
            <a:bodyPr/>
            <a:lstStyle/>
            <a:p>
              <a:endParaRPr lang="fr-FR"/>
            </a:p>
          </p:txBody>
        </p:sp>
        <p:sp>
          <p:nvSpPr>
            <p:cNvPr id="20" name="TextBox 20"/>
            <p:cNvSpPr txBox="1"/>
            <p:nvPr/>
          </p:nvSpPr>
          <p:spPr>
            <a:xfrm>
              <a:off x="0" y="-38100"/>
              <a:ext cx="812800" cy="2226751"/>
            </a:xfrm>
            <a:prstGeom prst="rect">
              <a:avLst/>
            </a:prstGeom>
          </p:spPr>
          <p:txBody>
            <a:bodyPr lIns="50800" tIns="50800" rIns="50800" bIns="50800" rtlCol="0" anchor="ctr"/>
            <a:lstStyle/>
            <a:p>
              <a:pPr algn="ctr">
                <a:lnSpc>
                  <a:spcPts val="3359"/>
                </a:lnSpc>
              </a:pPr>
              <a:endParaRPr/>
            </a:p>
          </p:txBody>
        </p:sp>
      </p:grpSp>
      <p:grpSp>
        <p:nvGrpSpPr>
          <p:cNvPr id="24" name="Group 24"/>
          <p:cNvGrpSpPr/>
          <p:nvPr/>
        </p:nvGrpSpPr>
        <p:grpSpPr>
          <a:xfrm>
            <a:off x="-2655758" y="1310722"/>
            <a:ext cx="3086100" cy="3086100"/>
            <a:chOff x="0" y="0"/>
            <a:chExt cx="812800" cy="812800"/>
          </a:xfrm>
        </p:grpSpPr>
        <p:sp>
          <p:nvSpPr>
            <p:cNvPr id="25" name="Freeform 2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p:spPr>
          <p:txBody>
            <a:bodyPr/>
            <a:lstStyle/>
            <a:p>
              <a:endParaRPr lang="fr-FR"/>
            </a:p>
          </p:txBody>
        </p:sp>
        <p:sp>
          <p:nvSpPr>
            <p:cNvPr id="26" name="TextBox 26"/>
            <p:cNvSpPr txBox="1"/>
            <p:nvPr/>
          </p:nvSpPr>
          <p:spPr>
            <a:xfrm>
              <a:off x="0" y="-38100"/>
              <a:ext cx="812800" cy="850900"/>
            </a:xfrm>
            <a:prstGeom prst="rect">
              <a:avLst/>
            </a:prstGeom>
          </p:spPr>
          <p:txBody>
            <a:bodyPr lIns="50800" tIns="50800" rIns="50800" bIns="50800" rtlCol="0" anchor="ctr"/>
            <a:lstStyle/>
            <a:p>
              <a:pPr algn="ctr">
                <a:lnSpc>
                  <a:spcPts val="3359"/>
                </a:lnSpc>
              </a:pPr>
              <a:endParaRPr/>
            </a:p>
          </p:txBody>
        </p:sp>
      </p:grpSp>
      <p:grpSp>
        <p:nvGrpSpPr>
          <p:cNvPr id="21" name="Group 21"/>
          <p:cNvGrpSpPr/>
          <p:nvPr/>
        </p:nvGrpSpPr>
        <p:grpSpPr>
          <a:xfrm>
            <a:off x="-457201" y="1272282"/>
            <a:ext cx="7982049" cy="1328702"/>
            <a:chOff x="-74549" y="-38100"/>
            <a:chExt cx="2670292" cy="444500"/>
          </a:xfrm>
        </p:grpSpPr>
        <p:sp>
          <p:nvSpPr>
            <p:cNvPr id="22" name="Freeform 22"/>
            <p:cNvSpPr/>
            <p:nvPr/>
          </p:nvSpPr>
          <p:spPr>
            <a:xfrm>
              <a:off x="-74549" y="0"/>
              <a:ext cx="2595743" cy="406400"/>
            </a:xfrm>
            <a:custGeom>
              <a:avLst/>
              <a:gdLst/>
              <a:ahLst/>
              <a:cxnLst/>
              <a:rect l="l" t="t" r="r" b="b"/>
              <a:pathLst>
                <a:path w="2595743" h="406400">
                  <a:moveTo>
                    <a:pt x="2392543" y="0"/>
                  </a:moveTo>
                  <a:cubicBezTo>
                    <a:pt x="2504767" y="0"/>
                    <a:pt x="2595743" y="90976"/>
                    <a:pt x="2595743" y="203200"/>
                  </a:cubicBezTo>
                  <a:cubicBezTo>
                    <a:pt x="2595743" y="315424"/>
                    <a:pt x="2504767" y="406400"/>
                    <a:pt x="2392543" y="406400"/>
                  </a:cubicBezTo>
                  <a:lnTo>
                    <a:pt x="203200" y="406400"/>
                  </a:lnTo>
                  <a:cubicBezTo>
                    <a:pt x="90976" y="406400"/>
                    <a:pt x="0" y="315424"/>
                    <a:pt x="0" y="203200"/>
                  </a:cubicBezTo>
                  <a:cubicBezTo>
                    <a:pt x="0" y="90976"/>
                    <a:pt x="90976" y="0"/>
                    <a:pt x="203200" y="0"/>
                  </a:cubicBezTo>
                  <a:close/>
                </a:path>
              </a:pathLst>
            </a:custGeom>
            <a:solidFill>
              <a:srgbClr val="000091"/>
            </a:solidFill>
            <a:ln w="104775" cap="sq">
              <a:solidFill>
                <a:srgbClr val="009099"/>
              </a:solidFill>
              <a:prstDash val="solid"/>
              <a:miter/>
            </a:ln>
          </p:spPr>
          <p:txBody>
            <a:bodyPr/>
            <a:lstStyle/>
            <a:p>
              <a:endParaRPr lang="fr-FR"/>
            </a:p>
          </p:txBody>
        </p:sp>
        <p:sp>
          <p:nvSpPr>
            <p:cNvPr id="23" name="TextBox 23"/>
            <p:cNvSpPr txBox="1"/>
            <p:nvPr/>
          </p:nvSpPr>
          <p:spPr>
            <a:xfrm>
              <a:off x="0" y="-38100"/>
              <a:ext cx="2595743" cy="444500"/>
            </a:xfrm>
            <a:prstGeom prst="rect">
              <a:avLst/>
            </a:prstGeom>
          </p:spPr>
          <p:txBody>
            <a:bodyPr lIns="50800" tIns="50800" rIns="50800" bIns="50800" rtlCol="0" anchor="ctr"/>
            <a:lstStyle/>
            <a:p>
              <a:pPr algn="ctr">
                <a:lnSpc>
                  <a:spcPts val="3359"/>
                </a:lnSpc>
              </a:pPr>
              <a:endParaRPr/>
            </a:p>
          </p:txBody>
        </p:sp>
      </p:grpSp>
      <p:grpSp>
        <p:nvGrpSpPr>
          <p:cNvPr id="27" name="Group 27"/>
          <p:cNvGrpSpPr/>
          <p:nvPr/>
        </p:nvGrpSpPr>
        <p:grpSpPr>
          <a:xfrm>
            <a:off x="-2655758" y="7200900"/>
            <a:ext cx="3086100" cy="3086100"/>
            <a:chOff x="0" y="0"/>
            <a:chExt cx="812800" cy="812800"/>
          </a:xfrm>
        </p:grpSpPr>
        <p:sp>
          <p:nvSpPr>
            <p:cNvPr id="28" name="Freeform 2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p:spPr>
          <p:txBody>
            <a:bodyPr/>
            <a:lstStyle/>
            <a:p>
              <a:endParaRPr lang="fr-FR"/>
            </a:p>
          </p:txBody>
        </p:sp>
        <p:sp>
          <p:nvSpPr>
            <p:cNvPr id="29" name="TextBox 29"/>
            <p:cNvSpPr txBox="1"/>
            <p:nvPr/>
          </p:nvSpPr>
          <p:spPr>
            <a:xfrm>
              <a:off x="0" y="-38100"/>
              <a:ext cx="812800" cy="850900"/>
            </a:xfrm>
            <a:prstGeom prst="rect">
              <a:avLst/>
            </a:prstGeom>
          </p:spPr>
          <p:txBody>
            <a:bodyPr lIns="50800" tIns="50800" rIns="50800" bIns="50800" rtlCol="0" anchor="ctr"/>
            <a:lstStyle/>
            <a:p>
              <a:pPr algn="ctr">
                <a:lnSpc>
                  <a:spcPts val="3359"/>
                </a:lnSpc>
              </a:pPr>
              <a:endParaRPr/>
            </a:p>
          </p:txBody>
        </p:sp>
      </p:grpSp>
      <p:grpSp>
        <p:nvGrpSpPr>
          <p:cNvPr id="30" name="Group 30"/>
          <p:cNvGrpSpPr/>
          <p:nvPr/>
        </p:nvGrpSpPr>
        <p:grpSpPr>
          <a:xfrm>
            <a:off x="20780828" y="33805"/>
            <a:ext cx="1087276" cy="10287000"/>
            <a:chOff x="0" y="0"/>
            <a:chExt cx="286361" cy="2709333"/>
          </a:xfrm>
        </p:grpSpPr>
        <p:sp>
          <p:nvSpPr>
            <p:cNvPr id="31" name="Freeform 31"/>
            <p:cNvSpPr/>
            <p:nvPr/>
          </p:nvSpPr>
          <p:spPr>
            <a:xfrm>
              <a:off x="0" y="0"/>
              <a:ext cx="286361" cy="2709333"/>
            </a:xfrm>
            <a:custGeom>
              <a:avLst/>
              <a:gdLst/>
              <a:ahLst/>
              <a:cxnLst/>
              <a:rect l="l" t="t" r="r" b="b"/>
              <a:pathLst>
                <a:path w="286361" h="2709333">
                  <a:moveTo>
                    <a:pt x="0" y="0"/>
                  </a:moveTo>
                  <a:lnTo>
                    <a:pt x="286361" y="0"/>
                  </a:lnTo>
                  <a:lnTo>
                    <a:pt x="286361" y="2709333"/>
                  </a:lnTo>
                  <a:lnTo>
                    <a:pt x="0" y="2709333"/>
                  </a:lnTo>
                  <a:close/>
                </a:path>
              </a:pathLst>
            </a:custGeom>
            <a:solidFill>
              <a:srgbClr val="FFFFFF"/>
            </a:solidFill>
          </p:spPr>
          <p:txBody>
            <a:bodyPr/>
            <a:lstStyle/>
            <a:p>
              <a:endParaRPr lang="fr-FR"/>
            </a:p>
          </p:txBody>
        </p:sp>
        <p:sp>
          <p:nvSpPr>
            <p:cNvPr id="32" name="TextBox 32"/>
            <p:cNvSpPr txBox="1"/>
            <p:nvPr/>
          </p:nvSpPr>
          <p:spPr>
            <a:xfrm>
              <a:off x="0" y="-38100"/>
              <a:ext cx="286361" cy="2747433"/>
            </a:xfrm>
            <a:prstGeom prst="rect">
              <a:avLst/>
            </a:prstGeom>
          </p:spPr>
          <p:txBody>
            <a:bodyPr lIns="50800" tIns="50800" rIns="50800" bIns="50800" rtlCol="0" anchor="ctr"/>
            <a:lstStyle/>
            <a:p>
              <a:pPr algn="ctr">
                <a:lnSpc>
                  <a:spcPts val="3359"/>
                </a:lnSpc>
              </a:pPr>
              <a:endParaRPr/>
            </a:p>
          </p:txBody>
        </p:sp>
      </p:grpSp>
      <p:grpSp>
        <p:nvGrpSpPr>
          <p:cNvPr id="33" name="Group 33"/>
          <p:cNvGrpSpPr/>
          <p:nvPr/>
        </p:nvGrpSpPr>
        <p:grpSpPr>
          <a:xfrm>
            <a:off x="16418793" y="9569893"/>
            <a:ext cx="3086100" cy="983889"/>
            <a:chOff x="0" y="0"/>
            <a:chExt cx="812800" cy="259131"/>
          </a:xfrm>
        </p:grpSpPr>
        <p:sp>
          <p:nvSpPr>
            <p:cNvPr id="34" name="Freeform 34"/>
            <p:cNvSpPr/>
            <p:nvPr/>
          </p:nvSpPr>
          <p:spPr>
            <a:xfrm>
              <a:off x="0" y="0"/>
              <a:ext cx="812800" cy="259131"/>
            </a:xfrm>
            <a:custGeom>
              <a:avLst/>
              <a:gdLst/>
              <a:ahLst/>
              <a:cxnLst/>
              <a:rect l="l" t="t" r="r" b="b"/>
              <a:pathLst>
                <a:path w="812800" h="259131">
                  <a:moveTo>
                    <a:pt x="0" y="0"/>
                  </a:moveTo>
                  <a:lnTo>
                    <a:pt x="812800" y="0"/>
                  </a:lnTo>
                  <a:lnTo>
                    <a:pt x="812800" y="259131"/>
                  </a:lnTo>
                  <a:lnTo>
                    <a:pt x="0" y="259131"/>
                  </a:lnTo>
                  <a:close/>
                </a:path>
              </a:pathLst>
            </a:custGeom>
            <a:solidFill>
              <a:srgbClr val="FFFFFF"/>
            </a:solidFill>
          </p:spPr>
          <p:txBody>
            <a:bodyPr/>
            <a:lstStyle/>
            <a:p>
              <a:endParaRPr lang="fr-FR"/>
            </a:p>
          </p:txBody>
        </p:sp>
        <p:sp>
          <p:nvSpPr>
            <p:cNvPr id="35" name="TextBox 35"/>
            <p:cNvSpPr txBox="1"/>
            <p:nvPr/>
          </p:nvSpPr>
          <p:spPr>
            <a:xfrm>
              <a:off x="0" y="-38100"/>
              <a:ext cx="812800" cy="297231"/>
            </a:xfrm>
            <a:prstGeom prst="rect">
              <a:avLst/>
            </a:prstGeom>
          </p:spPr>
          <p:txBody>
            <a:bodyPr lIns="50800" tIns="50800" rIns="50800" bIns="50800" rtlCol="0" anchor="ctr"/>
            <a:lstStyle/>
            <a:p>
              <a:pPr algn="ctr">
                <a:lnSpc>
                  <a:spcPts val="3359"/>
                </a:lnSpc>
              </a:pPr>
              <a:endParaRPr/>
            </a:p>
          </p:txBody>
        </p:sp>
      </p:grpSp>
      <p:sp>
        <p:nvSpPr>
          <p:cNvPr id="36" name="AutoShape 36"/>
          <p:cNvSpPr/>
          <p:nvPr/>
        </p:nvSpPr>
        <p:spPr>
          <a:xfrm>
            <a:off x="430342" y="9840743"/>
            <a:ext cx="17331577" cy="0"/>
          </a:xfrm>
          <a:prstGeom prst="line">
            <a:avLst/>
          </a:prstGeom>
          <a:ln w="19050" cap="flat">
            <a:solidFill>
              <a:srgbClr val="000000"/>
            </a:solidFill>
            <a:prstDash val="solid"/>
            <a:headEnd type="none" w="sm" len="sm"/>
            <a:tailEnd type="none" w="sm" len="sm"/>
          </a:ln>
        </p:spPr>
        <p:txBody>
          <a:bodyPr/>
          <a:lstStyle/>
          <a:p>
            <a:endParaRPr lang="fr-FR"/>
          </a:p>
        </p:txBody>
      </p:sp>
      <p:sp>
        <p:nvSpPr>
          <p:cNvPr id="38" name="TextBox 38"/>
          <p:cNvSpPr txBox="1"/>
          <p:nvPr/>
        </p:nvSpPr>
        <p:spPr>
          <a:xfrm>
            <a:off x="1045192" y="1616212"/>
            <a:ext cx="5636851" cy="733727"/>
          </a:xfrm>
          <a:prstGeom prst="rect">
            <a:avLst/>
          </a:prstGeom>
        </p:spPr>
        <p:txBody>
          <a:bodyPr wrap="square" lIns="0" tIns="0" rIns="0" bIns="0" rtlCol="0" anchor="t">
            <a:spAutoFit/>
          </a:bodyPr>
          <a:lstStyle/>
          <a:p>
            <a:pPr algn="l">
              <a:lnSpc>
                <a:spcPts val="6299"/>
              </a:lnSpc>
            </a:pPr>
            <a:r>
              <a:rPr lang="en-US" sz="4500" b="1" dirty="0">
                <a:solidFill>
                  <a:srgbClr val="FFFFFF"/>
                </a:solidFill>
                <a:latin typeface="Marianne Ultra-Bold"/>
                <a:ea typeface="Marianne Ultra-Bold"/>
                <a:cs typeface="Marianne Ultra-Bold"/>
                <a:sym typeface="Marianne Ultra-Bold"/>
              </a:rPr>
              <a:t>Fiche </a:t>
            </a:r>
            <a:r>
              <a:rPr lang="en-US" sz="4500" b="1" dirty="0" err="1">
                <a:solidFill>
                  <a:srgbClr val="FFFFFF"/>
                </a:solidFill>
                <a:latin typeface="Marianne Ultra-Bold"/>
                <a:ea typeface="Marianne Ultra-Bold"/>
                <a:cs typeface="Marianne Ultra-Bold"/>
                <a:sym typeface="Marianne Ultra-Bold"/>
              </a:rPr>
              <a:t>d’identité</a:t>
            </a:r>
            <a:r>
              <a:rPr lang="en-US" sz="4500" b="1" dirty="0">
                <a:solidFill>
                  <a:srgbClr val="FFFFFF"/>
                </a:solidFill>
                <a:latin typeface="Marianne Ultra-Bold"/>
                <a:ea typeface="Marianne Ultra-Bold"/>
                <a:cs typeface="Marianne Ultra-Bold"/>
                <a:sym typeface="Marianne Ultra-Bold"/>
              </a:rPr>
              <a:t> DS</a:t>
            </a:r>
          </a:p>
        </p:txBody>
      </p:sp>
      <p:graphicFrame>
        <p:nvGraphicFramePr>
          <p:cNvPr id="43" name="Tableau 42">
            <a:extLst>
              <a:ext uri="{FF2B5EF4-FFF2-40B4-BE49-F238E27FC236}">
                <a16:creationId xmlns:a16="http://schemas.microsoft.com/office/drawing/2014/main" id="{023372B1-CA7A-0F4C-AD5A-0D260CC0B3CC}"/>
              </a:ext>
            </a:extLst>
          </p:cNvPr>
          <p:cNvGraphicFramePr>
            <a:graphicFrameLocks noGrp="1"/>
          </p:cNvGraphicFramePr>
          <p:nvPr>
            <p:extLst>
              <p:ext uri="{D42A27DB-BD31-4B8C-83A1-F6EECF244321}">
                <p14:modId xmlns:p14="http://schemas.microsoft.com/office/powerpoint/2010/main" val="2285972325"/>
              </p:ext>
            </p:extLst>
          </p:nvPr>
        </p:nvGraphicFramePr>
        <p:xfrm>
          <a:off x="74381" y="2681251"/>
          <a:ext cx="12055179" cy="6888640"/>
        </p:xfrm>
        <a:graphic>
          <a:graphicData uri="http://schemas.openxmlformats.org/drawingml/2006/table">
            <a:tbl>
              <a:tblPr firstRow="1" bandRow="1">
                <a:tableStyleId>{22838BEF-8BB2-4498-84A7-C5851F593DF1}</a:tableStyleId>
              </a:tblPr>
              <a:tblGrid>
                <a:gridCol w="2883820">
                  <a:extLst>
                    <a:ext uri="{9D8B030D-6E8A-4147-A177-3AD203B41FA5}">
                      <a16:colId xmlns:a16="http://schemas.microsoft.com/office/drawing/2014/main" val="967265397"/>
                    </a:ext>
                  </a:extLst>
                </a:gridCol>
                <a:gridCol w="9171359">
                  <a:extLst>
                    <a:ext uri="{9D8B030D-6E8A-4147-A177-3AD203B41FA5}">
                      <a16:colId xmlns:a16="http://schemas.microsoft.com/office/drawing/2014/main" val="3058880940"/>
                    </a:ext>
                  </a:extLst>
                </a:gridCol>
              </a:tblGrid>
              <a:tr h="1409767">
                <a:tc>
                  <a:txBody>
                    <a:bodyPr/>
                    <a:lstStyle/>
                    <a:p>
                      <a:r>
                        <a:rPr lang="fr-FR" sz="2200" b="1" kern="1200" dirty="0"/>
                        <a:t>Quoi </a:t>
                      </a:r>
                      <a:endParaRPr lang="fr-FR" sz="2200" b="1" kern="1200" dirty="0">
                        <a:solidFill>
                          <a:srgbClr val="000000"/>
                        </a:solidFill>
                        <a:latin typeface="Marianne"/>
                        <a:ea typeface="+mn-ea"/>
                        <a:cs typeface="+mn-cs"/>
                      </a:endParaRPr>
                    </a:p>
                  </a:txBody>
                  <a:tcPr/>
                </a:tc>
                <a:tc>
                  <a:txBody>
                    <a:bodyPr/>
                    <a:lstStyle/>
                    <a:p>
                      <a:r>
                        <a:rPr lang="fr-FR" sz="2200" b="0" kern="1200" dirty="0"/>
                        <a:t>Solution numérique permet à tous les organismes assurant des missions de service public de créer des démarches en quelques minutes et de gérer les demandes des usagers sur une plateforme dédié (Saisie, instruction, décision)</a:t>
                      </a:r>
                      <a:endParaRPr lang="fr-FR" sz="2200" b="0" kern="1200" dirty="0">
                        <a:solidFill>
                          <a:srgbClr val="000000"/>
                        </a:solidFill>
                        <a:latin typeface="Marianne"/>
                      </a:endParaRPr>
                    </a:p>
                  </a:txBody>
                  <a:tcPr/>
                </a:tc>
                <a:extLst>
                  <a:ext uri="{0D108BD9-81ED-4DB2-BD59-A6C34878D82A}">
                    <a16:rowId xmlns:a16="http://schemas.microsoft.com/office/drawing/2014/main" val="1236631698"/>
                  </a:ext>
                </a:extLst>
              </a:tr>
              <a:tr h="444278">
                <a:tc>
                  <a:txBody>
                    <a:bodyPr/>
                    <a:lstStyle/>
                    <a:p>
                      <a:pPr marL="0" algn="l" defTabSz="914400" rtl="0" eaLnBrk="1" latinLnBrk="0" hangingPunct="1"/>
                      <a:r>
                        <a:rPr lang="fr-FR" sz="2200" b="1" kern="1200" dirty="0"/>
                        <a:t>Quand</a:t>
                      </a:r>
                      <a:endParaRPr lang="fr-FR" sz="2200" b="1" kern="1200" dirty="0">
                        <a:solidFill>
                          <a:srgbClr val="000000"/>
                        </a:solidFill>
                        <a:latin typeface="Marianne"/>
                        <a:ea typeface="+mn-ea"/>
                        <a:cs typeface="+mn-cs"/>
                      </a:endParaRPr>
                    </a:p>
                  </a:txBody>
                  <a:tcPr/>
                </a:tc>
                <a:tc>
                  <a:txBody>
                    <a:bodyPr/>
                    <a:lstStyle/>
                    <a:p>
                      <a:r>
                        <a:rPr lang="fr-FR" sz="2200" kern="1200" dirty="0"/>
                        <a:t>Crée en 2015, </a:t>
                      </a:r>
                      <a:r>
                        <a:rPr lang="fr-FR" sz="2200" b="1" kern="1200" dirty="0"/>
                        <a:t>lancée officiellement en 2018</a:t>
                      </a:r>
                      <a:endParaRPr lang="fr-FR" sz="2200" b="1" kern="1200" dirty="0">
                        <a:solidFill>
                          <a:srgbClr val="000000"/>
                        </a:solidFill>
                        <a:latin typeface="Marianne"/>
                      </a:endParaRPr>
                    </a:p>
                  </a:txBody>
                  <a:tcPr/>
                </a:tc>
                <a:extLst>
                  <a:ext uri="{0D108BD9-81ED-4DB2-BD59-A6C34878D82A}">
                    <a16:rowId xmlns:a16="http://schemas.microsoft.com/office/drawing/2014/main" val="1378714070"/>
                  </a:ext>
                </a:extLst>
              </a:tr>
              <a:tr h="1491506">
                <a:tc>
                  <a:txBody>
                    <a:bodyPr/>
                    <a:lstStyle/>
                    <a:p>
                      <a:pPr marL="0" algn="l" defTabSz="914400" rtl="0" eaLnBrk="1" latinLnBrk="0" hangingPunct="1"/>
                      <a:r>
                        <a:rPr lang="fr-FR" sz="2200" b="1" kern="1200" dirty="0"/>
                        <a:t>Pour qui  </a:t>
                      </a:r>
                      <a:endParaRPr lang="fr-FR" sz="2200" b="1" kern="1200" dirty="0">
                        <a:solidFill>
                          <a:srgbClr val="000000"/>
                        </a:solidFill>
                        <a:latin typeface="Marianne"/>
                        <a:ea typeface="+mn-ea"/>
                        <a:cs typeface="+mn-cs"/>
                      </a:endParaRPr>
                    </a:p>
                  </a:txBody>
                  <a:tcPr/>
                </a:tc>
                <a:tc>
                  <a:txBody>
                    <a:bodyPr/>
                    <a:lstStyle/>
                    <a:p>
                      <a:r>
                        <a:rPr lang="fr-FR" sz="2200" kern="1200" dirty="0"/>
                        <a:t>Tous </a:t>
                      </a:r>
                      <a:r>
                        <a:rPr lang="fr-FR" sz="2200" b="1" kern="1200" dirty="0"/>
                        <a:t>les agents de l’état </a:t>
                      </a:r>
                      <a:r>
                        <a:rPr lang="fr-FR" sz="2200" kern="1200" dirty="0"/>
                        <a:t>amenés à créer des démarches et instruire des dossiers, que ce soit pour des démarches internes au service ou à destination des citoyens, des entreprises ou des associations. </a:t>
                      </a:r>
                    </a:p>
                    <a:p>
                      <a:r>
                        <a:rPr lang="fr-FR" sz="2200" kern="1200" dirty="0"/>
                        <a:t>La </a:t>
                      </a:r>
                      <a:r>
                        <a:rPr lang="fr-FR" sz="2200" b="1" kern="1200" dirty="0"/>
                        <a:t>messagerie intégrée </a:t>
                      </a:r>
                      <a:r>
                        <a:rPr lang="fr-FR" sz="2200" kern="1200" dirty="0"/>
                        <a:t>permet une interaction agent-usager</a:t>
                      </a:r>
                      <a:endParaRPr lang="fr-FR" sz="2200" b="1" kern="1200" dirty="0">
                        <a:solidFill>
                          <a:srgbClr val="000000"/>
                        </a:solidFill>
                        <a:latin typeface="Marianne"/>
                      </a:endParaRPr>
                    </a:p>
                  </a:txBody>
                  <a:tcPr/>
                </a:tc>
                <a:extLst>
                  <a:ext uri="{0D108BD9-81ED-4DB2-BD59-A6C34878D82A}">
                    <a16:rowId xmlns:a16="http://schemas.microsoft.com/office/drawing/2014/main" val="855907620"/>
                  </a:ext>
                </a:extLst>
              </a:tr>
              <a:tr h="1280718">
                <a:tc>
                  <a:txBody>
                    <a:bodyPr/>
                    <a:lstStyle/>
                    <a:p>
                      <a:pPr marL="0" algn="l" defTabSz="914400" rtl="0" eaLnBrk="1" latinLnBrk="0" hangingPunct="1"/>
                      <a:r>
                        <a:rPr lang="fr-FR" sz="2200" b="1" kern="1200" dirty="0"/>
                        <a:t>Pour quel usage </a:t>
                      </a:r>
                      <a:endParaRPr lang="fr-FR" sz="2200" b="1" kern="1200" dirty="0">
                        <a:solidFill>
                          <a:srgbClr val="000000"/>
                        </a:solidFill>
                        <a:latin typeface="Marianne"/>
                        <a:ea typeface="+mn-ea"/>
                        <a:cs typeface="+mn-cs"/>
                      </a:endParaRPr>
                    </a:p>
                  </a:txBody>
                  <a:tcPr/>
                </a:tc>
                <a:tc>
                  <a:txBody>
                    <a:bodyPr/>
                    <a:lstStyle/>
                    <a:p>
                      <a:r>
                        <a:rPr lang="fr-FR" sz="2200" kern="1200" dirty="0"/>
                        <a:t>Démarches internes aux services (télétravail, formation, </a:t>
                      </a:r>
                      <a:r>
                        <a:rPr lang="fr-FR" sz="2200" kern="1200" dirty="0" err="1"/>
                        <a:t>insciption</a:t>
                      </a:r>
                      <a:r>
                        <a:rPr lang="fr-FR" sz="2200" kern="1200" dirty="0"/>
                        <a:t>, </a:t>
                      </a:r>
                      <a:r>
                        <a:rPr lang="fr-FR" sz="2200" kern="1200" dirty="0" err="1"/>
                        <a:t>etc</a:t>
                      </a:r>
                      <a:r>
                        <a:rPr lang="fr-FR" sz="2200" kern="1200" dirty="0"/>
                        <a:t>)</a:t>
                      </a:r>
                    </a:p>
                    <a:p>
                      <a:r>
                        <a:rPr lang="fr-FR" sz="2200" kern="1200" dirty="0"/>
                        <a:t>Démarches externes (appels à projet, titre de séjour, déclaration dons, </a:t>
                      </a:r>
                      <a:r>
                        <a:rPr lang="fr-FR" sz="2200" kern="1200" dirty="0" err="1"/>
                        <a:t>etc</a:t>
                      </a:r>
                      <a:r>
                        <a:rPr lang="fr-FR" sz="2200" kern="1200" dirty="0"/>
                        <a:t>)</a:t>
                      </a:r>
                      <a:endParaRPr lang="fr-FR" sz="2200" kern="1200" dirty="0">
                        <a:solidFill>
                          <a:srgbClr val="000000"/>
                        </a:solidFill>
                        <a:latin typeface="Marianne"/>
                      </a:endParaRPr>
                    </a:p>
                  </a:txBody>
                  <a:tcPr/>
                </a:tc>
                <a:extLst>
                  <a:ext uri="{0D108BD9-81ED-4DB2-BD59-A6C34878D82A}">
                    <a16:rowId xmlns:a16="http://schemas.microsoft.com/office/drawing/2014/main" val="1241028733"/>
                  </a:ext>
                </a:extLst>
              </a:tr>
              <a:tr h="1142430">
                <a:tc>
                  <a:txBody>
                    <a:bodyPr/>
                    <a:lstStyle/>
                    <a:p>
                      <a:pPr marL="0" algn="l" defTabSz="914400" rtl="0" eaLnBrk="1" latinLnBrk="0" hangingPunct="1"/>
                      <a:r>
                        <a:rPr lang="fr-FR" sz="2200" b="1" kern="1200" dirty="0"/>
                        <a:t>Aspects techniques</a:t>
                      </a:r>
                      <a:endParaRPr lang="fr-FR" sz="2200" b="1" kern="1200" dirty="0">
                        <a:solidFill>
                          <a:srgbClr val="000000"/>
                        </a:solidFill>
                        <a:latin typeface="Marianne"/>
                        <a:ea typeface="+mn-ea"/>
                        <a:cs typeface="+mn-cs"/>
                      </a:endParaRPr>
                    </a:p>
                  </a:txBody>
                  <a:tcPr/>
                </a:tc>
                <a:tc>
                  <a:txBody>
                    <a:bodyPr/>
                    <a:lstStyle/>
                    <a:p>
                      <a:r>
                        <a:rPr lang="fr-FR" sz="2200" b="1" kern="1200" dirty="0"/>
                        <a:t>Application Open source</a:t>
                      </a:r>
                      <a:r>
                        <a:rPr lang="fr-FR" sz="2200" kern="1200" dirty="0"/>
                        <a:t>, déployée par plusieurs organismes ou services publics</a:t>
                      </a:r>
                    </a:p>
                    <a:p>
                      <a:r>
                        <a:rPr lang="fr-FR" sz="2200" kern="1200" dirty="0">
                          <a:solidFill>
                            <a:schemeClr val="dk1"/>
                          </a:solidFill>
                          <a:latin typeface="+mn-lt"/>
                          <a:ea typeface="+mn-ea"/>
                          <a:cs typeface="+mn-cs"/>
                        </a:rPr>
                        <a:t>Certification RGAA et </a:t>
                      </a:r>
                      <a:r>
                        <a:rPr lang="fr-FR" sz="2200" kern="1200" dirty="0" err="1">
                          <a:solidFill>
                            <a:schemeClr val="dk1"/>
                          </a:solidFill>
                          <a:latin typeface="+mn-lt"/>
                          <a:ea typeface="+mn-ea"/>
                          <a:cs typeface="+mn-cs"/>
                        </a:rPr>
                        <a:t>homologuation</a:t>
                      </a:r>
                      <a:r>
                        <a:rPr lang="fr-FR" sz="2200" kern="1200" dirty="0">
                          <a:solidFill>
                            <a:schemeClr val="dk1"/>
                          </a:solidFill>
                          <a:latin typeface="+mn-lt"/>
                          <a:ea typeface="+mn-ea"/>
                          <a:cs typeface="+mn-cs"/>
                        </a:rPr>
                        <a:t> RGS</a:t>
                      </a:r>
                    </a:p>
                  </a:txBody>
                  <a:tcPr/>
                </a:tc>
                <a:extLst>
                  <a:ext uri="{0D108BD9-81ED-4DB2-BD59-A6C34878D82A}">
                    <a16:rowId xmlns:a16="http://schemas.microsoft.com/office/drawing/2014/main" val="4153845264"/>
                  </a:ext>
                </a:extLst>
              </a:tr>
              <a:tr h="1119941">
                <a:tc>
                  <a:txBody>
                    <a:bodyPr/>
                    <a:lstStyle/>
                    <a:p>
                      <a:pPr marL="0" algn="l" defTabSz="914400" rtl="0" eaLnBrk="1" latinLnBrk="0" hangingPunct="1"/>
                      <a:r>
                        <a:rPr lang="fr-FR" sz="2200" b="1" kern="1200" dirty="0">
                          <a:solidFill>
                            <a:schemeClr val="dk1"/>
                          </a:solidFill>
                          <a:latin typeface="+mn-lt"/>
                          <a:ea typeface="+mn-ea"/>
                          <a:cs typeface="+mn-cs"/>
                        </a:rPr>
                        <a:t>Interopérabilité</a:t>
                      </a:r>
                    </a:p>
                  </a:txBody>
                  <a:tcPr/>
                </a:tc>
                <a:tc>
                  <a:txBody>
                    <a:bodyPr/>
                    <a:lstStyle/>
                    <a:p>
                      <a:r>
                        <a:rPr lang="fr-FR" sz="2200" kern="1200" dirty="0">
                          <a:solidFill>
                            <a:schemeClr val="dk1"/>
                          </a:solidFill>
                          <a:latin typeface="+mn-lt"/>
                          <a:ea typeface="+mn-ea"/>
                          <a:cs typeface="+mn-cs"/>
                        </a:rPr>
                        <a:t>France </a:t>
                      </a:r>
                      <a:r>
                        <a:rPr lang="fr-FR" sz="2200" kern="1200" dirty="0" err="1">
                          <a:solidFill>
                            <a:schemeClr val="dk1"/>
                          </a:solidFill>
                          <a:latin typeface="+mn-lt"/>
                          <a:ea typeface="+mn-ea"/>
                          <a:cs typeface="+mn-cs"/>
                        </a:rPr>
                        <a:t>connect</a:t>
                      </a:r>
                      <a:r>
                        <a:rPr lang="fr-FR" sz="2200" kern="1200" dirty="0">
                          <a:solidFill>
                            <a:schemeClr val="dk1"/>
                          </a:solidFill>
                          <a:latin typeface="+mn-lt"/>
                          <a:ea typeface="+mn-ea"/>
                          <a:cs typeface="+mn-cs"/>
                        </a:rPr>
                        <a:t>, API entreprise, API géo, BAN, </a:t>
                      </a:r>
                      <a:r>
                        <a:rPr lang="fr-FR" sz="2200" kern="1200" dirty="0" err="1">
                          <a:solidFill>
                            <a:schemeClr val="dk1"/>
                          </a:solidFill>
                          <a:latin typeface="+mn-lt"/>
                          <a:ea typeface="+mn-ea"/>
                          <a:cs typeface="+mn-cs"/>
                        </a:rPr>
                        <a:t>etc</a:t>
                      </a:r>
                      <a:r>
                        <a:rPr lang="fr-FR" sz="2200" kern="1200" dirty="0">
                          <a:solidFill>
                            <a:schemeClr val="dk1"/>
                          </a:solidFill>
                          <a:latin typeface="+mn-lt"/>
                          <a:ea typeface="+mn-ea"/>
                          <a:cs typeface="+mn-cs"/>
                        </a:rPr>
                        <a:t> </a:t>
                      </a:r>
                    </a:p>
                    <a:p>
                      <a:r>
                        <a:rPr lang="fr-FR" sz="2200" kern="1200" dirty="0">
                          <a:solidFill>
                            <a:schemeClr val="dk1"/>
                          </a:solidFill>
                          <a:latin typeface="+mn-lt"/>
                          <a:ea typeface="+mn-ea"/>
                          <a:cs typeface="+mn-cs"/>
                        </a:rPr>
                        <a:t>API en écriture et lecture et API de </a:t>
                      </a:r>
                      <a:r>
                        <a:rPr lang="fr-FR" sz="2200" kern="1200" dirty="0" err="1">
                          <a:solidFill>
                            <a:schemeClr val="dk1"/>
                          </a:solidFill>
                          <a:latin typeface="+mn-lt"/>
                          <a:ea typeface="+mn-ea"/>
                          <a:cs typeface="+mn-cs"/>
                        </a:rPr>
                        <a:t>préremplissage</a:t>
                      </a:r>
                      <a:endParaRPr lang="fr-FR" sz="2200" kern="1200" dirty="0">
                        <a:solidFill>
                          <a:schemeClr val="dk1"/>
                        </a:solidFill>
                        <a:latin typeface="+mn-lt"/>
                        <a:ea typeface="+mn-ea"/>
                        <a:cs typeface="+mn-cs"/>
                      </a:endParaRPr>
                    </a:p>
                  </a:txBody>
                  <a:tcPr/>
                </a:tc>
                <a:extLst>
                  <a:ext uri="{0D108BD9-81ED-4DB2-BD59-A6C34878D82A}">
                    <a16:rowId xmlns:a16="http://schemas.microsoft.com/office/drawing/2014/main" val="2860399894"/>
                  </a:ext>
                </a:extLst>
              </a:tr>
            </a:tbl>
          </a:graphicData>
        </a:graphic>
      </p:graphicFrame>
      <p:pic>
        <p:nvPicPr>
          <p:cNvPr id="47" name="Image 46">
            <a:extLst>
              <a:ext uri="{FF2B5EF4-FFF2-40B4-BE49-F238E27FC236}">
                <a16:creationId xmlns:a16="http://schemas.microsoft.com/office/drawing/2014/main" id="{1E3FFD50-6F50-BD44-8E24-CB223DC6FAAE}"/>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2191187" y="1259857"/>
            <a:ext cx="1875570" cy="1717220"/>
          </a:xfrm>
          <a:prstGeom prst="rect">
            <a:avLst/>
          </a:prstGeom>
        </p:spPr>
      </p:pic>
      <p:grpSp>
        <p:nvGrpSpPr>
          <p:cNvPr id="48" name="Group 21">
            <a:extLst>
              <a:ext uri="{FF2B5EF4-FFF2-40B4-BE49-F238E27FC236}">
                <a16:creationId xmlns:a16="http://schemas.microsoft.com/office/drawing/2014/main" id="{CAD5D66D-F714-3A41-99C7-9AC93660FFA9}"/>
              </a:ext>
            </a:extLst>
          </p:cNvPr>
          <p:cNvGrpSpPr/>
          <p:nvPr/>
        </p:nvGrpSpPr>
        <p:grpSpPr>
          <a:xfrm>
            <a:off x="14420751" y="1223998"/>
            <a:ext cx="7982049" cy="1328702"/>
            <a:chOff x="-74549" y="-38100"/>
            <a:chExt cx="2670292" cy="444500"/>
          </a:xfrm>
        </p:grpSpPr>
        <p:sp>
          <p:nvSpPr>
            <p:cNvPr id="49" name="Freeform 22">
              <a:extLst>
                <a:ext uri="{FF2B5EF4-FFF2-40B4-BE49-F238E27FC236}">
                  <a16:creationId xmlns:a16="http://schemas.microsoft.com/office/drawing/2014/main" id="{6469A8D5-ECE5-5A45-BA4F-159E429EFE35}"/>
                </a:ext>
              </a:extLst>
            </p:cNvPr>
            <p:cNvSpPr/>
            <p:nvPr/>
          </p:nvSpPr>
          <p:spPr>
            <a:xfrm>
              <a:off x="-74549" y="0"/>
              <a:ext cx="2595743" cy="406400"/>
            </a:xfrm>
            <a:custGeom>
              <a:avLst/>
              <a:gdLst/>
              <a:ahLst/>
              <a:cxnLst/>
              <a:rect l="l" t="t" r="r" b="b"/>
              <a:pathLst>
                <a:path w="2595743" h="406400">
                  <a:moveTo>
                    <a:pt x="2392543" y="0"/>
                  </a:moveTo>
                  <a:cubicBezTo>
                    <a:pt x="2504767" y="0"/>
                    <a:pt x="2595743" y="90976"/>
                    <a:pt x="2595743" y="203200"/>
                  </a:cubicBezTo>
                  <a:cubicBezTo>
                    <a:pt x="2595743" y="315424"/>
                    <a:pt x="2504767" y="406400"/>
                    <a:pt x="2392543" y="406400"/>
                  </a:cubicBezTo>
                  <a:lnTo>
                    <a:pt x="203200" y="406400"/>
                  </a:lnTo>
                  <a:cubicBezTo>
                    <a:pt x="90976" y="406400"/>
                    <a:pt x="0" y="315424"/>
                    <a:pt x="0" y="203200"/>
                  </a:cubicBezTo>
                  <a:cubicBezTo>
                    <a:pt x="0" y="90976"/>
                    <a:pt x="90976" y="0"/>
                    <a:pt x="203200" y="0"/>
                  </a:cubicBezTo>
                  <a:close/>
                </a:path>
              </a:pathLst>
            </a:custGeom>
            <a:solidFill>
              <a:srgbClr val="000091"/>
            </a:solidFill>
            <a:ln w="104775" cap="sq">
              <a:solidFill>
                <a:srgbClr val="009099"/>
              </a:solidFill>
              <a:prstDash val="solid"/>
              <a:miter/>
            </a:ln>
          </p:spPr>
          <p:txBody>
            <a:bodyPr/>
            <a:lstStyle/>
            <a:p>
              <a:endParaRPr lang="fr-FR"/>
            </a:p>
          </p:txBody>
        </p:sp>
        <p:sp>
          <p:nvSpPr>
            <p:cNvPr id="50" name="TextBox 23">
              <a:extLst>
                <a:ext uri="{FF2B5EF4-FFF2-40B4-BE49-F238E27FC236}">
                  <a16:creationId xmlns:a16="http://schemas.microsoft.com/office/drawing/2014/main" id="{E00C77A9-47AB-B140-B3A1-67DDB0285EE1}"/>
                </a:ext>
              </a:extLst>
            </p:cNvPr>
            <p:cNvSpPr txBox="1"/>
            <p:nvPr/>
          </p:nvSpPr>
          <p:spPr>
            <a:xfrm>
              <a:off x="0" y="-38100"/>
              <a:ext cx="2595743" cy="444500"/>
            </a:xfrm>
            <a:prstGeom prst="rect">
              <a:avLst/>
            </a:prstGeom>
          </p:spPr>
          <p:txBody>
            <a:bodyPr lIns="50800" tIns="50800" rIns="50800" bIns="50800" rtlCol="0" anchor="ctr"/>
            <a:lstStyle/>
            <a:p>
              <a:pPr algn="ctr">
                <a:lnSpc>
                  <a:spcPts val="3359"/>
                </a:lnSpc>
              </a:pPr>
              <a:endParaRPr/>
            </a:p>
          </p:txBody>
        </p:sp>
      </p:grpSp>
      <p:sp>
        <p:nvSpPr>
          <p:cNvPr id="51" name="TextBox 38">
            <a:extLst>
              <a:ext uri="{FF2B5EF4-FFF2-40B4-BE49-F238E27FC236}">
                <a16:creationId xmlns:a16="http://schemas.microsoft.com/office/drawing/2014/main" id="{18B68882-2993-914A-8707-061D53E4C0E1}"/>
              </a:ext>
            </a:extLst>
          </p:cNvPr>
          <p:cNvSpPr txBox="1"/>
          <p:nvPr/>
        </p:nvSpPr>
        <p:spPr>
          <a:xfrm>
            <a:off x="14822424" y="1599487"/>
            <a:ext cx="5636851" cy="733727"/>
          </a:xfrm>
          <a:prstGeom prst="rect">
            <a:avLst/>
          </a:prstGeom>
        </p:spPr>
        <p:txBody>
          <a:bodyPr wrap="square" lIns="0" tIns="0" rIns="0" bIns="0" rtlCol="0" anchor="t">
            <a:spAutoFit/>
          </a:bodyPr>
          <a:lstStyle/>
          <a:p>
            <a:pPr algn="l">
              <a:lnSpc>
                <a:spcPts val="6299"/>
              </a:lnSpc>
            </a:pPr>
            <a:r>
              <a:rPr lang="en-US" sz="4500" b="1" dirty="0" err="1">
                <a:solidFill>
                  <a:srgbClr val="FFFFFF"/>
                </a:solidFill>
                <a:latin typeface="Marianne Ultra-Bold"/>
                <a:ea typeface="Marianne Ultra-Bold"/>
                <a:cs typeface="Marianne Ultra-Bold"/>
                <a:sym typeface="Marianne Ultra-Bold"/>
              </a:rPr>
              <a:t>Chiffres</a:t>
            </a:r>
            <a:r>
              <a:rPr lang="en-US" sz="4500" b="1" dirty="0">
                <a:solidFill>
                  <a:srgbClr val="FFFFFF"/>
                </a:solidFill>
                <a:latin typeface="Marianne Ultra-Bold"/>
                <a:ea typeface="Marianne Ultra-Bold"/>
                <a:cs typeface="Marianne Ultra-Bold"/>
                <a:sym typeface="Marianne Ultra-Bold"/>
              </a:rPr>
              <a:t> </a:t>
            </a:r>
            <a:r>
              <a:rPr lang="en-US" sz="4500" b="1" dirty="0" err="1">
                <a:solidFill>
                  <a:srgbClr val="FFFFFF"/>
                </a:solidFill>
                <a:latin typeface="Marianne Ultra-Bold"/>
                <a:ea typeface="Marianne Ultra-Bold"/>
                <a:cs typeface="Marianne Ultra-Bold"/>
                <a:sym typeface="Marianne Ultra-Bold"/>
              </a:rPr>
              <a:t>clés</a:t>
            </a:r>
            <a:endParaRPr lang="en-US" sz="4500" b="1" dirty="0">
              <a:solidFill>
                <a:srgbClr val="FFFFFF"/>
              </a:solidFill>
              <a:latin typeface="Marianne Ultra-Bold"/>
              <a:ea typeface="Marianne Ultra-Bold"/>
              <a:cs typeface="Marianne Ultra-Bold"/>
              <a:sym typeface="Marianne Ultra-Bold"/>
            </a:endParaRPr>
          </a:p>
        </p:txBody>
      </p:sp>
      <p:sp>
        <p:nvSpPr>
          <p:cNvPr id="52" name="Freeform 14">
            <a:extLst>
              <a:ext uri="{FF2B5EF4-FFF2-40B4-BE49-F238E27FC236}">
                <a16:creationId xmlns:a16="http://schemas.microsoft.com/office/drawing/2014/main" id="{82954059-FE20-494B-A775-80F79CE8D1E5}"/>
              </a:ext>
            </a:extLst>
          </p:cNvPr>
          <p:cNvSpPr/>
          <p:nvPr/>
        </p:nvSpPr>
        <p:spPr>
          <a:xfrm>
            <a:off x="16820282" y="0"/>
            <a:ext cx="1132184" cy="1277180"/>
          </a:xfrm>
          <a:custGeom>
            <a:avLst/>
            <a:gdLst/>
            <a:ahLst/>
            <a:cxnLst/>
            <a:rect l="l" t="t" r="r" b="b"/>
            <a:pathLst>
              <a:path w="502995" h="723822">
                <a:moveTo>
                  <a:pt x="0" y="0"/>
                </a:moveTo>
                <a:lnTo>
                  <a:pt x="502995" y="0"/>
                </a:lnTo>
                <a:lnTo>
                  <a:pt x="502995" y="723822"/>
                </a:lnTo>
                <a:lnTo>
                  <a:pt x="0" y="723822"/>
                </a:lnTo>
                <a:lnTo>
                  <a:pt x="0" y="0"/>
                </a:lnTo>
                <a:close/>
              </a:path>
            </a:pathLst>
          </a:custGeom>
          <a:blipFill>
            <a:blip r:embed="rId6"/>
            <a:stretch>
              <a:fillRect/>
            </a:stretch>
          </a:blipFill>
        </p:spPr>
        <p:txBody>
          <a:bodyPr/>
          <a:lstStyle/>
          <a:p>
            <a:endParaRPr lang="fr-FR"/>
          </a:p>
        </p:txBody>
      </p:sp>
      <p:sp>
        <p:nvSpPr>
          <p:cNvPr id="53" name="Freeform 3">
            <a:extLst>
              <a:ext uri="{FF2B5EF4-FFF2-40B4-BE49-F238E27FC236}">
                <a16:creationId xmlns:a16="http://schemas.microsoft.com/office/drawing/2014/main" id="{B72F09A8-0D70-454E-AD03-ADBE7CE77017}"/>
              </a:ext>
            </a:extLst>
          </p:cNvPr>
          <p:cNvSpPr/>
          <p:nvPr/>
        </p:nvSpPr>
        <p:spPr>
          <a:xfrm>
            <a:off x="15722664" y="13211"/>
            <a:ext cx="1244850" cy="1197577"/>
          </a:xfrm>
          <a:custGeom>
            <a:avLst/>
            <a:gdLst/>
            <a:ahLst/>
            <a:cxnLst/>
            <a:rect l="l" t="t" r="r" b="b"/>
            <a:pathLst>
              <a:path w="1244850" h="1197577">
                <a:moveTo>
                  <a:pt x="0" y="0"/>
                </a:moveTo>
                <a:lnTo>
                  <a:pt x="1244849" y="0"/>
                </a:lnTo>
                <a:lnTo>
                  <a:pt x="1244849" y="1197577"/>
                </a:lnTo>
                <a:lnTo>
                  <a:pt x="0" y="1197577"/>
                </a:lnTo>
                <a:lnTo>
                  <a:pt x="0" y="0"/>
                </a:lnTo>
                <a:close/>
              </a:path>
            </a:pathLst>
          </a:custGeom>
          <a:blipFill>
            <a:blip r:embed="rId7"/>
            <a:stretch>
              <a:fillRect/>
            </a:stretch>
          </a:blipFill>
        </p:spPr>
        <p:txBody>
          <a:bodyPr/>
          <a:lstStyle/>
          <a:p>
            <a:endParaRPr lang="fr-FR"/>
          </a:p>
        </p:txBody>
      </p:sp>
      <p:sp>
        <p:nvSpPr>
          <p:cNvPr id="54" name="ZoneTexte 53">
            <a:extLst>
              <a:ext uri="{FF2B5EF4-FFF2-40B4-BE49-F238E27FC236}">
                <a16:creationId xmlns:a16="http://schemas.microsoft.com/office/drawing/2014/main" id="{AAE98603-8621-4C42-BF94-52B5EA9663EE}"/>
              </a:ext>
            </a:extLst>
          </p:cNvPr>
          <p:cNvSpPr txBox="1"/>
          <p:nvPr/>
        </p:nvSpPr>
        <p:spPr>
          <a:xfrm>
            <a:off x="13937913" y="3122642"/>
            <a:ext cx="4961760" cy="3539430"/>
          </a:xfrm>
          <a:prstGeom prst="rect">
            <a:avLst/>
          </a:prstGeom>
          <a:noFill/>
        </p:spPr>
        <p:txBody>
          <a:bodyPr wrap="square" rtlCol="0">
            <a:spAutoFit/>
          </a:bodyPr>
          <a:lstStyle/>
          <a:p>
            <a:pPr marL="457200" indent="-457200">
              <a:buFont typeface="Wingdings" pitchFamily="2" charset="2"/>
              <a:buChar char="ü"/>
            </a:pPr>
            <a:r>
              <a:rPr lang="fr-FR" sz="2800" b="1" dirty="0">
                <a:solidFill>
                  <a:srgbClr val="00B050"/>
                </a:solidFill>
              </a:rPr>
              <a:t>13,2 Millions de dossiers</a:t>
            </a:r>
          </a:p>
          <a:p>
            <a:r>
              <a:rPr lang="fr-FR" sz="2800" b="1" dirty="0">
                <a:solidFill>
                  <a:srgbClr val="00B050"/>
                </a:solidFill>
              </a:rPr>
              <a:t> </a:t>
            </a:r>
          </a:p>
          <a:p>
            <a:pPr marL="457200" indent="-457200">
              <a:buFont typeface="Wingdings" pitchFamily="2" charset="2"/>
              <a:buChar char="ü"/>
            </a:pPr>
            <a:r>
              <a:rPr lang="fr-FR" sz="2800" b="1" dirty="0">
                <a:solidFill>
                  <a:srgbClr val="00B050"/>
                </a:solidFill>
              </a:rPr>
              <a:t>6000 Démarches publiées depuis Janvier 2024</a:t>
            </a:r>
          </a:p>
          <a:p>
            <a:pPr marL="457200" indent="-457200">
              <a:buFont typeface="Wingdings" pitchFamily="2" charset="2"/>
              <a:buChar char="ü"/>
            </a:pPr>
            <a:endParaRPr lang="fr-FR" sz="2800" b="1" dirty="0">
              <a:solidFill>
                <a:srgbClr val="00B050"/>
              </a:solidFill>
            </a:endParaRPr>
          </a:p>
          <a:p>
            <a:pPr marL="457200" indent="-457200">
              <a:buFont typeface="Wingdings" pitchFamily="2" charset="2"/>
              <a:buChar char="ü"/>
            </a:pPr>
            <a:r>
              <a:rPr lang="fr-FR" sz="2800" b="1" dirty="0">
                <a:solidFill>
                  <a:srgbClr val="00B050"/>
                </a:solidFill>
              </a:rPr>
              <a:t>1200 Partenaires</a:t>
            </a:r>
          </a:p>
          <a:p>
            <a:pPr marL="457200" indent="-457200">
              <a:buFont typeface="Wingdings" pitchFamily="2" charset="2"/>
              <a:buChar char="ü"/>
            </a:pPr>
            <a:endParaRPr lang="fr-FR" sz="2800" b="1" dirty="0">
              <a:solidFill>
                <a:srgbClr val="00B050"/>
              </a:solidFill>
            </a:endParaRPr>
          </a:p>
          <a:p>
            <a:pPr marL="457200" indent="-457200">
              <a:buFont typeface="Wingdings" pitchFamily="2" charset="2"/>
              <a:buChar char="ü"/>
            </a:pPr>
            <a:r>
              <a:rPr lang="fr-FR" sz="2800" b="1" dirty="0">
                <a:solidFill>
                  <a:srgbClr val="00B050"/>
                </a:solidFill>
              </a:rPr>
              <a:t> 120 000 agents impliqués</a:t>
            </a:r>
          </a:p>
        </p:txBody>
      </p:sp>
      <p:pic>
        <p:nvPicPr>
          <p:cNvPr id="7" name="Image 6">
            <a:extLst>
              <a:ext uri="{FF2B5EF4-FFF2-40B4-BE49-F238E27FC236}">
                <a16:creationId xmlns:a16="http://schemas.microsoft.com/office/drawing/2014/main" id="{5B4F72A6-6E9D-BD4D-9514-50631F09851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825152" y="3247927"/>
            <a:ext cx="673768" cy="480700"/>
          </a:xfrm>
          <a:prstGeom prst="rect">
            <a:avLst/>
          </a:prstGeom>
        </p:spPr>
      </p:pic>
      <p:pic>
        <p:nvPicPr>
          <p:cNvPr id="37" name="Image 36">
            <a:extLst>
              <a:ext uri="{FF2B5EF4-FFF2-40B4-BE49-F238E27FC236}">
                <a16:creationId xmlns:a16="http://schemas.microsoft.com/office/drawing/2014/main" id="{D54600B9-6486-434F-A086-A8CE065E192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884060" y="4013383"/>
            <a:ext cx="578299" cy="766875"/>
          </a:xfrm>
          <a:prstGeom prst="rect">
            <a:avLst/>
          </a:prstGeom>
        </p:spPr>
      </p:pic>
      <p:pic>
        <p:nvPicPr>
          <p:cNvPr id="40" name="Image 39">
            <a:extLst>
              <a:ext uri="{FF2B5EF4-FFF2-40B4-BE49-F238E27FC236}">
                <a16:creationId xmlns:a16="http://schemas.microsoft.com/office/drawing/2014/main" id="{4A6B4A49-9793-214C-A29D-6699812F6EDA}"/>
              </a:ext>
            </a:extLst>
          </p:cNvPr>
          <p:cNvPicPr>
            <a:picLocks noChangeAspect="1"/>
          </p:cNvPicPr>
          <p:nvPr/>
        </p:nvPicPr>
        <p:blipFill>
          <a:blip r:embed="rId10" cstate="print">
            <a:extLst>
              <a:ext uri="{BEBA8EAE-BF5A-486C-A8C5-ECC9F3942E4B}">
                <a14:imgProps xmlns:a14="http://schemas.microsoft.com/office/drawing/2010/main">
                  <a14:imgLayer r:embed="rId11">
                    <a14:imgEffect>
                      <a14:backgroundRemoval t="0" b="95492" l="0" r="100000"/>
                    </a14:imgEffect>
                  </a14:imgLayer>
                </a14:imgProps>
              </a:ext>
              <a:ext uri="{28A0092B-C50C-407E-A947-70E740481C1C}">
                <a14:useLocalDpi xmlns:a14="http://schemas.microsoft.com/office/drawing/2010/main" val="0"/>
              </a:ext>
            </a:extLst>
          </a:blip>
          <a:stretch>
            <a:fillRect/>
          </a:stretch>
        </p:blipFill>
        <p:spPr>
          <a:xfrm>
            <a:off x="12701576" y="5065014"/>
            <a:ext cx="954344" cy="792040"/>
          </a:xfrm>
          <a:prstGeom prst="rect">
            <a:avLst/>
          </a:prstGeom>
        </p:spPr>
      </p:pic>
      <p:pic>
        <p:nvPicPr>
          <p:cNvPr id="42" name="Image 41">
            <a:extLst>
              <a:ext uri="{FF2B5EF4-FFF2-40B4-BE49-F238E27FC236}">
                <a16:creationId xmlns:a16="http://schemas.microsoft.com/office/drawing/2014/main" id="{A6CAF451-7669-694E-B2E4-5A82378D959B}"/>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0" b="98975" l="9485" r="89973"/>
                    </a14:imgEffect>
                  </a14:imgLayer>
                </a14:imgProps>
              </a:ext>
              <a:ext uri="{28A0092B-C50C-407E-A947-70E740481C1C}">
                <a14:useLocalDpi xmlns:a14="http://schemas.microsoft.com/office/drawing/2010/main" val="0"/>
              </a:ext>
            </a:extLst>
          </a:blip>
          <a:stretch>
            <a:fillRect/>
          </a:stretch>
        </p:blipFill>
        <p:spPr>
          <a:xfrm>
            <a:off x="12777833" y="5995825"/>
            <a:ext cx="801829" cy="106041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0342" y="283905"/>
            <a:ext cx="1662831" cy="831416"/>
          </a:xfrm>
          <a:custGeom>
            <a:avLst/>
            <a:gdLst/>
            <a:ahLst/>
            <a:cxnLst/>
            <a:rect l="l" t="t" r="r" b="b"/>
            <a:pathLst>
              <a:path w="1662831" h="831416">
                <a:moveTo>
                  <a:pt x="0" y="0"/>
                </a:moveTo>
                <a:lnTo>
                  <a:pt x="1662831" y="0"/>
                </a:lnTo>
                <a:lnTo>
                  <a:pt x="1662831" y="831416"/>
                </a:lnTo>
                <a:lnTo>
                  <a:pt x="0" y="8314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grpSp>
        <p:nvGrpSpPr>
          <p:cNvPr id="9" name="Group 9"/>
          <p:cNvGrpSpPr/>
          <p:nvPr/>
        </p:nvGrpSpPr>
        <p:grpSpPr>
          <a:xfrm>
            <a:off x="10061484" y="0"/>
            <a:ext cx="7738535" cy="1259857"/>
            <a:chOff x="0" y="0"/>
            <a:chExt cx="2038133" cy="331814"/>
          </a:xfrm>
        </p:grpSpPr>
        <p:sp>
          <p:nvSpPr>
            <p:cNvPr id="10" name="Freeform 10"/>
            <p:cNvSpPr/>
            <p:nvPr/>
          </p:nvSpPr>
          <p:spPr>
            <a:xfrm>
              <a:off x="0" y="0"/>
              <a:ext cx="2038133" cy="331814"/>
            </a:xfrm>
            <a:custGeom>
              <a:avLst/>
              <a:gdLst/>
              <a:ahLst/>
              <a:cxnLst/>
              <a:rect l="l" t="t" r="r" b="b"/>
              <a:pathLst>
                <a:path w="2038133" h="331814">
                  <a:moveTo>
                    <a:pt x="0" y="0"/>
                  </a:moveTo>
                  <a:lnTo>
                    <a:pt x="2038133" y="0"/>
                  </a:lnTo>
                  <a:lnTo>
                    <a:pt x="2038133" y="331814"/>
                  </a:lnTo>
                  <a:lnTo>
                    <a:pt x="0" y="331814"/>
                  </a:lnTo>
                  <a:close/>
                </a:path>
              </a:pathLst>
            </a:custGeom>
            <a:solidFill>
              <a:srgbClr val="FFFFFF"/>
            </a:solidFill>
          </p:spPr>
          <p:txBody>
            <a:bodyPr/>
            <a:lstStyle/>
            <a:p>
              <a:endParaRPr lang="fr-FR"/>
            </a:p>
          </p:txBody>
        </p:sp>
        <p:sp>
          <p:nvSpPr>
            <p:cNvPr id="11" name="TextBox 11"/>
            <p:cNvSpPr txBox="1"/>
            <p:nvPr/>
          </p:nvSpPr>
          <p:spPr>
            <a:xfrm>
              <a:off x="0" y="-38100"/>
              <a:ext cx="2038133" cy="369914"/>
            </a:xfrm>
            <a:prstGeom prst="rect">
              <a:avLst/>
            </a:prstGeom>
          </p:spPr>
          <p:txBody>
            <a:bodyPr lIns="50800" tIns="50800" rIns="50800" bIns="50800" rtlCol="0" anchor="ctr"/>
            <a:lstStyle/>
            <a:p>
              <a:pPr algn="ctr">
                <a:lnSpc>
                  <a:spcPts val="3359"/>
                </a:lnSpc>
              </a:pPr>
              <a:endParaRPr/>
            </a:p>
          </p:txBody>
        </p:sp>
      </p:grpSp>
      <p:grpSp>
        <p:nvGrpSpPr>
          <p:cNvPr id="12" name="Group 12"/>
          <p:cNvGrpSpPr/>
          <p:nvPr/>
        </p:nvGrpSpPr>
        <p:grpSpPr>
          <a:xfrm>
            <a:off x="-3993931" y="8110586"/>
            <a:ext cx="7612791" cy="5803315"/>
            <a:chOff x="0" y="0"/>
            <a:chExt cx="1066231" cy="812800"/>
          </a:xfrm>
        </p:grpSpPr>
        <p:sp>
          <p:nvSpPr>
            <p:cNvPr id="13" name="Freeform 13"/>
            <p:cNvSpPr/>
            <p:nvPr/>
          </p:nvSpPr>
          <p:spPr>
            <a:xfrm>
              <a:off x="0" y="0"/>
              <a:ext cx="1066231" cy="812800"/>
            </a:xfrm>
            <a:custGeom>
              <a:avLst/>
              <a:gdLst/>
              <a:ahLst/>
              <a:cxnLst/>
              <a:rect l="l" t="t" r="r" b="b"/>
              <a:pathLst>
                <a:path w="1066231" h="812800">
                  <a:moveTo>
                    <a:pt x="533116" y="0"/>
                  </a:moveTo>
                  <a:cubicBezTo>
                    <a:pt x="238684" y="0"/>
                    <a:pt x="0" y="181951"/>
                    <a:pt x="0" y="406400"/>
                  </a:cubicBezTo>
                  <a:cubicBezTo>
                    <a:pt x="0" y="630849"/>
                    <a:pt x="238684" y="812800"/>
                    <a:pt x="533116" y="812800"/>
                  </a:cubicBezTo>
                  <a:cubicBezTo>
                    <a:pt x="827547" y="812800"/>
                    <a:pt x="1066231" y="630849"/>
                    <a:pt x="1066231" y="406400"/>
                  </a:cubicBezTo>
                  <a:cubicBezTo>
                    <a:pt x="1066231" y="181951"/>
                    <a:pt x="827547" y="0"/>
                    <a:pt x="533116" y="0"/>
                  </a:cubicBezTo>
                  <a:close/>
                </a:path>
              </a:pathLst>
            </a:custGeom>
            <a:solidFill>
              <a:srgbClr val="000091"/>
            </a:solidFill>
          </p:spPr>
          <p:txBody>
            <a:bodyPr/>
            <a:lstStyle/>
            <a:p>
              <a:endParaRPr lang="fr-FR"/>
            </a:p>
          </p:txBody>
        </p:sp>
        <p:sp>
          <p:nvSpPr>
            <p:cNvPr id="14" name="TextBox 14"/>
            <p:cNvSpPr txBox="1"/>
            <p:nvPr/>
          </p:nvSpPr>
          <p:spPr>
            <a:xfrm>
              <a:off x="99959" y="38100"/>
              <a:ext cx="866313" cy="698500"/>
            </a:xfrm>
            <a:prstGeom prst="rect">
              <a:avLst/>
            </a:prstGeom>
          </p:spPr>
          <p:txBody>
            <a:bodyPr lIns="50800" tIns="50800" rIns="50800" bIns="50800" rtlCol="0" anchor="ctr"/>
            <a:lstStyle/>
            <a:p>
              <a:pPr algn="ctr">
                <a:lnSpc>
                  <a:spcPts val="3359"/>
                </a:lnSpc>
              </a:pPr>
              <a:endParaRPr/>
            </a:p>
          </p:txBody>
        </p:sp>
      </p:grpSp>
      <p:grpSp>
        <p:nvGrpSpPr>
          <p:cNvPr id="15" name="Group 15"/>
          <p:cNvGrpSpPr/>
          <p:nvPr/>
        </p:nvGrpSpPr>
        <p:grpSpPr>
          <a:xfrm>
            <a:off x="414906" y="9569893"/>
            <a:ext cx="3356534" cy="1690370"/>
            <a:chOff x="0" y="0"/>
            <a:chExt cx="884025" cy="445200"/>
          </a:xfrm>
        </p:grpSpPr>
        <p:sp>
          <p:nvSpPr>
            <p:cNvPr id="16" name="Freeform 16"/>
            <p:cNvSpPr/>
            <p:nvPr/>
          </p:nvSpPr>
          <p:spPr>
            <a:xfrm>
              <a:off x="0" y="0"/>
              <a:ext cx="884025" cy="445200"/>
            </a:xfrm>
            <a:custGeom>
              <a:avLst/>
              <a:gdLst/>
              <a:ahLst/>
              <a:cxnLst/>
              <a:rect l="l" t="t" r="r" b="b"/>
              <a:pathLst>
                <a:path w="884025" h="445200">
                  <a:moveTo>
                    <a:pt x="0" y="0"/>
                  </a:moveTo>
                  <a:lnTo>
                    <a:pt x="884025" y="0"/>
                  </a:lnTo>
                  <a:lnTo>
                    <a:pt x="884025" y="445200"/>
                  </a:lnTo>
                  <a:lnTo>
                    <a:pt x="0" y="445200"/>
                  </a:lnTo>
                  <a:close/>
                </a:path>
              </a:pathLst>
            </a:custGeom>
            <a:solidFill>
              <a:srgbClr val="FFFFFF"/>
            </a:solidFill>
          </p:spPr>
          <p:txBody>
            <a:bodyPr/>
            <a:lstStyle/>
            <a:p>
              <a:endParaRPr lang="fr-FR"/>
            </a:p>
          </p:txBody>
        </p:sp>
        <p:sp>
          <p:nvSpPr>
            <p:cNvPr id="17" name="TextBox 17"/>
            <p:cNvSpPr txBox="1"/>
            <p:nvPr/>
          </p:nvSpPr>
          <p:spPr>
            <a:xfrm>
              <a:off x="0" y="-38100"/>
              <a:ext cx="884025" cy="483300"/>
            </a:xfrm>
            <a:prstGeom prst="rect">
              <a:avLst/>
            </a:prstGeom>
          </p:spPr>
          <p:txBody>
            <a:bodyPr lIns="50800" tIns="50800" rIns="50800" bIns="50800" rtlCol="0" anchor="ctr"/>
            <a:lstStyle/>
            <a:p>
              <a:pPr algn="ctr">
                <a:lnSpc>
                  <a:spcPts val="3359"/>
                </a:lnSpc>
              </a:pPr>
              <a:endParaRPr/>
            </a:p>
          </p:txBody>
        </p:sp>
      </p:grpSp>
      <p:grpSp>
        <p:nvGrpSpPr>
          <p:cNvPr id="18" name="Group 18"/>
          <p:cNvGrpSpPr/>
          <p:nvPr/>
        </p:nvGrpSpPr>
        <p:grpSpPr>
          <a:xfrm>
            <a:off x="20112924" y="1976964"/>
            <a:ext cx="3086100" cy="8310036"/>
            <a:chOff x="0" y="0"/>
            <a:chExt cx="812800" cy="2188651"/>
          </a:xfrm>
        </p:grpSpPr>
        <p:sp>
          <p:nvSpPr>
            <p:cNvPr id="19" name="Freeform 19"/>
            <p:cNvSpPr/>
            <p:nvPr/>
          </p:nvSpPr>
          <p:spPr>
            <a:xfrm>
              <a:off x="0" y="0"/>
              <a:ext cx="812800" cy="2188651"/>
            </a:xfrm>
            <a:custGeom>
              <a:avLst/>
              <a:gdLst/>
              <a:ahLst/>
              <a:cxnLst/>
              <a:rect l="l" t="t" r="r" b="b"/>
              <a:pathLst>
                <a:path w="812800" h="2188651">
                  <a:moveTo>
                    <a:pt x="0" y="0"/>
                  </a:moveTo>
                  <a:lnTo>
                    <a:pt x="812800" y="0"/>
                  </a:lnTo>
                  <a:lnTo>
                    <a:pt x="812800" y="2188651"/>
                  </a:lnTo>
                  <a:lnTo>
                    <a:pt x="0" y="2188651"/>
                  </a:lnTo>
                  <a:close/>
                </a:path>
              </a:pathLst>
            </a:custGeom>
            <a:solidFill>
              <a:srgbClr val="FFFFFF"/>
            </a:solidFill>
          </p:spPr>
          <p:txBody>
            <a:bodyPr/>
            <a:lstStyle/>
            <a:p>
              <a:endParaRPr lang="fr-FR"/>
            </a:p>
          </p:txBody>
        </p:sp>
        <p:sp>
          <p:nvSpPr>
            <p:cNvPr id="20" name="TextBox 20"/>
            <p:cNvSpPr txBox="1"/>
            <p:nvPr/>
          </p:nvSpPr>
          <p:spPr>
            <a:xfrm>
              <a:off x="0" y="-38100"/>
              <a:ext cx="812800" cy="2226751"/>
            </a:xfrm>
            <a:prstGeom prst="rect">
              <a:avLst/>
            </a:prstGeom>
          </p:spPr>
          <p:txBody>
            <a:bodyPr lIns="50800" tIns="50800" rIns="50800" bIns="50800" rtlCol="0" anchor="ctr"/>
            <a:lstStyle/>
            <a:p>
              <a:pPr algn="ctr">
                <a:lnSpc>
                  <a:spcPts val="3359"/>
                </a:lnSpc>
              </a:pPr>
              <a:endParaRPr/>
            </a:p>
          </p:txBody>
        </p:sp>
      </p:grpSp>
      <p:grpSp>
        <p:nvGrpSpPr>
          <p:cNvPr id="24" name="Group 24"/>
          <p:cNvGrpSpPr/>
          <p:nvPr/>
        </p:nvGrpSpPr>
        <p:grpSpPr>
          <a:xfrm>
            <a:off x="-2655758" y="1310722"/>
            <a:ext cx="3086100" cy="3086100"/>
            <a:chOff x="0" y="0"/>
            <a:chExt cx="812800" cy="812800"/>
          </a:xfrm>
        </p:grpSpPr>
        <p:sp>
          <p:nvSpPr>
            <p:cNvPr id="25" name="Freeform 2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p:spPr>
          <p:txBody>
            <a:bodyPr/>
            <a:lstStyle/>
            <a:p>
              <a:endParaRPr lang="fr-FR"/>
            </a:p>
          </p:txBody>
        </p:sp>
        <p:sp>
          <p:nvSpPr>
            <p:cNvPr id="26" name="TextBox 26"/>
            <p:cNvSpPr txBox="1"/>
            <p:nvPr/>
          </p:nvSpPr>
          <p:spPr>
            <a:xfrm>
              <a:off x="0" y="-38100"/>
              <a:ext cx="812800" cy="850900"/>
            </a:xfrm>
            <a:prstGeom prst="rect">
              <a:avLst/>
            </a:prstGeom>
          </p:spPr>
          <p:txBody>
            <a:bodyPr lIns="50800" tIns="50800" rIns="50800" bIns="50800" rtlCol="0" anchor="ctr"/>
            <a:lstStyle/>
            <a:p>
              <a:pPr algn="ctr">
                <a:lnSpc>
                  <a:spcPts val="3359"/>
                </a:lnSpc>
              </a:pPr>
              <a:endParaRPr/>
            </a:p>
          </p:txBody>
        </p:sp>
      </p:grpSp>
      <p:grpSp>
        <p:nvGrpSpPr>
          <p:cNvPr id="21" name="Group 21"/>
          <p:cNvGrpSpPr/>
          <p:nvPr/>
        </p:nvGrpSpPr>
        <p:grpSpPr>
          <a:xfrm>
            <a:off x="-443891" y="1259305"/>
            <a:ext cx="7982049" cy="1328702"/>
            <a:chOff x="-74549" y="-38100"/>
            <a:chExt cx="2670292" cy="444500"/>
          </a:xfrm>
        </p:grpSpPr>
        <p:sp>
          <p:nvSpPr>
            <p:cNvPr id="22" name="Freeform 22"/>
            <p:cNvSpPr/>
            <p:nvPr/>
          </p:nvSpPr>
          <p:spPr>
            <a:xfrm>
              <a:off x="-74549" y="0"/>
              <a:ext cx="2595743" cy="406400"/>
            </a:xfrm>
            <a:custGeom>
              <a:avLst/>
              <a:gdLst/>
              <a:ahLst/>
              <a:cxnLst/>
              <a:rect l="l" t="t" r="r" b="b"/>
              <a:pathLst>
                <a:path w="2595743" h="406400">
                  <a:moveTo>
                    <a:pt x="2392543" y="0"/>
                  </a:moveTo>
                  <a:cubicBezTo>
                    <a:pt x="2504767" y="0"/>
                    <a:pt x="2595743" y="90976"/>
                    <a:pt x="2595743" y="203200"/>
                  </a:cubicBezTo>
                  <a:cubicBezTo>
                    <a:pt x="2595743" y="315424"/>
                    <a:pt x="2504767" y="406400"/>
                    <a:pt x="2392543" y="406400"/>
                  </a:cubicBezTo>
                  <a:lnTo>
                    <a:pt x="203200" y="406400"/>
                  </a:lnTo>
                  <a:cubicBezTo>
                    <a:pt x="90976" y="406400"/>
                    <a:pt x="0" y="315424"/>
                    <a:pt x="0" y="203200"/>
                  </a:cubicBezTo>
                  <a:cubicBezTo>
                    <a:pt x="0" y="90976"/>
                    <a:pt x="90976" y="0"/>
                    <a:pt x="203200" y="0"/>
                  </a:cubicBezTo>
                  <a:close/>
                </a:path>
              </a:pathLst>
            </a:custGeom>
            <a:solidFill>
              <a:srgbClr val="000091"/>
            </a:solidFill>
            <a:ln w="104775" cap="sq">
              <a:solidFill>
                <a:srgbClr val="009099"/>
              </a:solidFill>
              <a:prstDash val="solid"/>
              <a:miter/>
            </a:ln>
          </p:spPr>
          <p:txBody>
            <a:bodyPr/>
            <a:lstStyle/>
            <a:p>
              <a:endParaRPr lang="fr-FR"/>
            </a:p>
          </p:txBody>
        </p:sp>
        <p:sp>
          <p:nvSpPr>
            <p:cNvPr id="23" name="TextBox 23"/>
            <p:cNvSpPr txBox="1"/>
            <p:nvPr/>
          </p:nvSpPr>
          <p:spPr>
            <a:xfrm>
              <a:off x="0" y="-38100"/>
              <a:ext cx="2595743" cy="444500"/>
            </a:xfrm>
            <a:prstGeom prst="rect">
              <a:avLst/>
            </a:prstGeom>
          </p:spPr>
          <p:txBody>
            <a:bodyPr lIns="50800" tIns="50800" rIns="50800" bIns="50800" rtlCol="0" anchor="ctr"/>
            <a:lstStyle/>
            <a:p>
              <a:pPr algn="ctr">
                <a:lnSpc>
                  <a:spcPts val="3359"/>
                </a:lnSpc>
              </a:pPr>
              <a:endParaRPr/>
            </a:p>
          </p:txBody>
        </p:sp>
      </p:grpSp>
      <p:grpSp>
        <p:nvGrpSpPr>
          <p:cNvPr id="27" name="Group 27"/>
          <p:cNvGrpSpPr/>
          <p:nvPr/>
        </p:nvGrpSpPr>
        <p:grpSpPr>
          <a:xfrm>
            <a:off x="-2655758" y="7200900"/>
            <a:ext cx="3086100" cy="3086100"/>
            <a:chOff x="0" y="0"/>
            <a:chExt cx="812800" cy="812800"/>
          </a:xfrm>
        </p:grpSpPr>
        <p:sp>
          <p:nvSpPr>
            <p:cNvPr id="28" name="Freeform 2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p:spPr>
          <p:txBody>
            <a:bodyPr/>
            <a:lstStyle/>
            <a:p>
              <a:endParaRPr lang="fr-FR"/>
            </a:p>
          </p:txBody>
        </p:sp>
        <p:sp>
          <p:nvSpPr>
            <p:cNvPr id="29" name="TextBox 29"/>
            <p:cNvSpPr txBox="1"/>
            <p:nvPr/>
          </p:nvSpPr>
          <p:spPr>
            <a:xfrm>
              <a:off x="0" y="-38100"/>
              <a:ext cx="812800" cy="850900"/>
            </a:xfrm>
            <a:prstGeom prst="rect">
              <a:avLst/>
            </a:prstGeom>
          </p:spPr>
          <p:txBody>
            <a:bodyPr lIns="50800" tIns="50800" rIns="50800" bIns="50800" rtlCol="0" anchor="ctr"/>
            <a:lstStyle/>
            <a:p>
              <a:pPr algn="ctr">
                <a:lnSpc>
                  <a:spcPts val="3359"/>
                </a:lnSpc>
              </a:pPr>
              <a:endParaRPr/>
            </a:p>
          </p:txBody>
        </p:sp>
      </p:grpSp>
      <p:grpSp>
        <p:nvGrpSpPr>
          <p:cNvPr id="30" name="Group 30"/>
          <p:cNvGrpSpPr/>
          <p:nvPr/>
        </p:nvGrpSpPr>
        <p:grpSpPr>
          <a:xfrm>
            <a:off x="20780828" y="33805"/>
            <a:ext cx="1087276" cy="10287000"/>
            <a:chOff x="0" y="0"/>
            <a:chExt cx="286361" cy="2709333"/>
          </a:xfrm>
        </p:grpSpPr>
        <p:sp>
          <p:nvSpPr>
            <p:cNvPr id="31" name="Freeform 31"/>
            <p:cNvSpPr/>
            <p:nvPr/>
          </p:nvSpPr>
          <p:spPr>
            <a:xfrm>
              <a:off x="0" y="0"/>
              <a:ext cx="286361" cy="2709333"/>
            </a:xfrm>
            <a:custGeom>
              <a:avLst/>
              <a:gdLst/>
              <a:ahLst/>
              <a:cxnLst/>
              <a:rect l="l" t="t" r="r" b="b"/>
              <a:pathLst>
                <a:path w="286361" h="2709333">
                  <a:moveTo>
                    <a:pt x="0" y="0"/>
                  </a:moveTo>
                  <a:lnTo>
                    <a:pt x="286361" y="0"/>
                  </a:lnTo>
                  <a:lnTo>
                    <a:pt x="286361" y="2709333"/>
                  </a:lnTo>
                  <a:lnTo>
                    <a:pt x="0" y="2709333"/>
                  </a:lnTo>
                  <a:close/>
                </a:path>
              </a:pathLst>
            </a:custGeom>
            <a:solidFill>
              <a:srgbClr val="FFFFFF"/>
            </a:solidFill>
          </p:spPr>
          <p:txBody>
            <a:bodyPr/>
            <a:lstStyle/>
            <a:p>
              <a:endParaRPr lang="fr-FR"/>
            </a:p>
          </p:txBody>
        </p:sp>
        <p:sp>
          <p:nvSpPr>
            <p:cNvPr id="32" name="TextBox 32"/>
            <p:cNvSpPr txBox="1"/>
            <p:nvPr/>
          </p:nvSpPr>
          <p:spPr>
            <a:xfrm>
              <a:off x="0" y="-38100"/>
              <a:ext cx="286361" cy="2747433"/>
            </a:xfrm>
            <a:prstGeom prst="rect">
              <a:avLst/>
            </a:prstGeom>
          </p:spPr>
          <p:txBody>
            <a:bodyPr lIns="50800" tIns="50800" rIns="50800" bIns="50800" rtlCol="0" anchor="ctr"/>
            <a:lstStyle/>
            <a:p>
              <a:pPr algn="ctr">
                <a:lnSpc>
                  <a:spcPts val="3359"/>
                </a:lnSpc>
              </a:pPr>
              <a:endParaRPr/>
            </a:p>
          </p:txBody>
        </p:sp>
      </p:grpSp>
      <p:grpSp>
        <p:nvGrpSpPr>
          <p:cNvPr id="33" name="Group 33"/>
          <p:cNvGrpSpPr/>
          <p:nvPr/>
        </p:nvGrpSpPr>
        <p:grpSpPr>
          <a:xfrm>
            <a:off x="16418793" y="9569893"/>
            <a:ext cx="3086100" cy="983889"/>
            <a:chOff x="0" y="0"/>
            <a:chExt cx="812800" cy="259131"/>
          </a:xfrm>
        </p:grpSpPr>
        <p:sp>
          <p:nvSpPr>
            <p:cNvPr id="34" name="Freeform 34"/>
            <p:cNvSpPr/>
            <p:nvPr/>
          </p:nvSpPr>
          <p:spPr>
            <a:xfrm>
              <a:off x="0" y="0"/>
              <a:ext cx="812800" cy="259131"/>
            </a:xfrm>
            <a:custGeom>
              <a:avLst/>
              <a:gdLst/>
              <a:ahLst/>
              <a:cxnLst/>
              <a:rect l="l" t="t" r="r" b="b"/>
              <a:pathLst>
                <a:path w="812800" h="259131">
                  <a:moveTo>
                    <a:pt x="0" y="0"/>
                  </a:moveTo>
                  <a:lnTo>
                    <a:pt x="812800" y="0"/>
                  </a:lnTo>
                  <a:lnTo>
                    <a:pt x="812800" y="259131"/>
                  </a:lnTo>
                  <a:lnTo>
                    <a:pt x="0" y="259131"/>
                  </a:lnTo>
                  <a:close/>
                </a:path>
              </a:pathLst>
            </a:custGeom>
            <a:solidFill>
              <a:srgbClr val="FFFFFF"/>
            </a:solidFill>
          </p:spPr>
          <p:txBody>
            <a:bodyPr/>
            <a:lstStyle/>
            <a:p>
              <a:endParaRPr lang="fr-FR"/>
            </a:p>
          </p:txBody>
        </p:sp>
        <p:sp>
          <p:nvSpPr>
            <p:cNvPr id="35" name="TextBox 35"/>
            <p:cNvSpPr txBox="1"/>
            <p:nvPr/>
          </p:nvSpPr>
          <p:spPr>
            <a:xfrm>
              <a:off x="0" y="-38100"/>
              <a:ext cx="812800" cy="297231"/>
            </a:xfrm>
            <a:prstGeom prst="rect">
              <a:avLst/>
            </a:prstGeom>
          </p:spPr>
          <p:txBody>
            <a:bodyPr lIns="50800" tIns="50800" rIns="50800" bIns="50800" rtlCol="0" anchor="ctr"/>
            <a:lstStyle/>
            <a:p>
              <a:pPr algn="ctr">
                <a:lnSpc>
                  <a:spcPts val="3359"/>
                </a:lnSpc>
              </a:pPr>
              <a:endParaRPr/>
            </a:p>
          </p:txBody>
        </p:sp>
      </p:grpSp>
      <p:sp>
        <p:nvSpPr>
          <p:cNvPr id="36" name="AutoShape 36"/>
          <p:cNvSpPr/>
          <p:nvPr/>
        </p:nvSpPr>
        <p:spPr>
          <a:xfrm>
            <a:off x="430342" y="9840743"/>
            <a:ext cx="17331577" cy="0"/>
          </a:xfrm>
          <a:prstGeom prst="line">
            <a:avLst/>
          </a:prstGeom>
          <a:ln w="19050" cap="flat">
            <a:solidFill>
              <a:srgbClr val="000000"/>
            </a:solidFill>
            <a:prstDash val="solid"/>
            <a:headEnd type="none" w="sm" len="sm"/>
            <a:tailEnd type="none" w="sm" len="sm"/>
          </a:ln>
        </p:spPr>
        <p:txBody>
          <a:bodyPr/>
          <a:lstStyle/>
          <a:p>
            <a:endParaRPr lang="fr-FR"/>
          </a:p>
        </p:txBody>
      </p:sp>
      <p:sp>
        <p:nvSpPr>
          <p:cNvPr id="38" name="TextBox 38"/>
          <p:cNvSpPr txBox="1"/>
          <p:nvPr/>
        </p:nvSpPr>
        <p:spPr>
          <a:xfrm>
            <a:off x="585600" y="1599487"/>
            <a:ext cx="5636851" cy="733727"/>
          </a:xfrm>
          <a:prstGeom prst="rect">
            <a:avLst/>
          </a:prstGeom>
        </p:spPr>
        <p:txBody>
          <a:bodyPr wrap="square" lIns="0" tIns="0" rIns="0" bIns="0" rtlCol="0" anchor="t">
            <a:spAutoFit/>
          </a:bodyPr>
          <a:lstStyle/>
          <a:p>
            <a:pPr algn="l">
              <a:lnSpc>
                <a:spcPts val="6299"/>
              </a:lnSpc>
            </a:pPr>
            <a:r>
              <a:rPr lang="en-US" sz="4500" b="1" dirty="0">
                <a:solidFill>
                  <a:srgbClr val="FFFFFF"/>
                </a:solidFill>
                <a:latin typeface="Marianne Ultra-Bold"/>
                <a:ea typeface="Marianne Ultra-Bold"/>
                <a:cs typeface="Marianne Ultra-Bold"/>
                <a:sym typeface="Marianne Ultra-Bold"/>
              </a:rPr>
              <a:t>Une </a:t>
            </a:r>
            <a:r>
              <a:rPr lang="en-US" sz="4500" b="1" dirty="0" err="1">
                <a:solidFill>
                  <a:srgbClr val="FFFFFF"/>
                </a:solidFill>
                <a:latin typeface="Marianne Ultra-Bold"/>
                <a:ea typeface="Marianne Ultra-Bold"/>
                <a:cs typeface="Marianne Ultra-Bold"/>
                <a:sym typeface="Marianne Ultra-Bold"/>
              </a:rPr>
              <a:t>équipe</a:t>
            </a:r>
            <a:r>
              <a:rPr lang="en-US" sz="4500" b="1" dirty="0">
                <a:solidFill>
                  <a:srgbClr val="FFFFFF"/>
                </a:solidFill>
                <a:latin typeface="Marianne Ultra-Bold"/>
                <a:ea typeface="Marianne Ultra-Bold"/>
                <a:cs typeface="Marianne Ultra-Bold"/>
                <a:sym typeface="Marianne Ultra-Bold"/>
              </a:rPr>
              <a:t> de choc </a:t>
            </a:r>
          </a:p>
        </p:txBody>
      </p:sp>
      <p:sp>
        <p:nvSpPr>
          <p:cNvPr id="52" name="Freeform 14">
            <a:extLst>
              <a:ext uri="{FF2B5EF4-FFF2-40B4-BE49-F238E27FC236}">
                <a16:creationId xmlns:a16="http://schemas.microsoft.com/office/drawing/2014/main" id="{82954059-FE20-494B-A775-80F79CE8D1E5}"/>
              </a:ext>
            </a:extLst>
          </p:cNvPr>
          <p:cNvSpPr/>
          <p:nvPr/>
        </p:nvSpPr>
        <p:spPr>
          <a:xfrm>
            <a:off x="17079616" y="38487"/>
            <a:ext cx="1132184" cy="1277180"/>
          </a:xfrm>
          <a:custGeom>
            <a:avLst/>
            <a:gdLst/>
            <a:ahLst/>
            <a:cxnLst/>
            <a:rect l="l" t="t" r="r" b="b"/>
            <a:pathLst>
              <a:path w="502995" h="723822">
                <a:moveTo>
                  <a:pt x="0" y="0"/>
                </a:moveTo>
                <a:lnTo>
                  <a:pt x="502995" y="0"/>
                </a:lnTo>
                <a:lnTo>
                  <a:pt x="502995" y="723822"/>
                </a:lnTo>
                <a:lnTo>
                  <a:pt x="0" y="723822"/>
                </a:lnTo>
                <a:lnTo>
                  <a:pt x="0" y="0"/>
                </a:lnTo>
                <a:close/>
              </a:path>
            </a:pathLst>
          </a:custGeom>
          <a:blipFill>
            <a:blip r:embed="rId4"/>
            <a:stretch>
              <a:fillRect/>
            </a:stretch>
          </a:blipFill>
        </p:spPr>
        <p:txBody>
          <a:bodyPr/>
          <a:lstStyle/>
          <a:p>
            <a:endParaRPr lang="fr-FR"/>
          </a:p>
        </p:txBody>
      </p:sp>
      <p:sp>
        <p:nvSpPr>
          <p:cNvPr id="53" name="Freeform 3">
            <a:extLst>
              <a:ext uri="{FF2B5EF4-FFF2-40B4-BE49-F238E27FC236}">
                <a16:creationId xmlns:a16="http://schemas.microsoft.com/office/drawing/2014/main" id="{B72F09A8-0D70-454E-AD03-ADBE7CE77017}"/>
              </a:ext>
            </a:extLst>
          </p:cNvPr>
          <p:cNvSpPr/>
          <p:nvPr/>
        </p:nvSpPr>
        <p:spPr>
          <a:xfrm>
            <a:off x="15791810" y="135923"/>
            <a:ext cx="1244850" cy="1197577"/>
          </a:xfrm>
          <a:custGeom>
            <a:avLst/>
            <a:gdLst/>
            <a:ahLst/>
            <a:cxnLst/>
            <a:rect l="l" t="t" r="r" b="b"/>
            <a:pathLst>
              <a:path w="1244850" h="1197577">
                <a:moveTo>
                  <a:pt x="0" y="0"/>
                </a:moveTo>
                <a:lnTo>
                  <a:pt x="1244849" y="0"/>
                </a:lnTo>
                <a:lnTo>
                  <a:pt x="1244849" y="1197577"/>
                </a:lnTo>
                <a:lnTo>
                  <a:pt x="0" y="1197577"/>
                </a:lnTo>
                <a:lnTo>
                  <a:pt x="0" y="0"/>
                </a:lnTo>
                <a:close/>
              </a:path>
            </a:pathLst>
          </a:custGeom>
          <a:blipFill>
            <a:blip r:embed="rId5"/>
            <a:stretch>
              <a:fillRect/>
            </a:stretch>
          </a:blipFill>
        </p:spPr>
        <p:txBody>
          <a:bodyPr/>
          <a:lstStyle/>
          <a:p>
            <a:endParaRPr lang="fr-FR"/>
          </a:p>
        </p:txBody>
      </p:sp>
      <p:pic>
        <p:nvPicPr>
          <p:cNvPr id="55" name="Image 10" descr="Image 10">
            <a:extLst>
              <a:ext uri="{FF2B5EF4-FFF2-40B4-BE49-F238E27FC236}">
                <a16:creationId xmlns:a16="http://schemas.microsoft.com/office/drawing/2014/main" id="{57F0AD2A-B745-A84B-BA49-B1F9F9308FB2}"/>
              </a:ext>
            </a:extLst>
          </p:cNvPr>
          <p:cNvPicPr/>
          <p:nvPr/>
        </p:nvPicPr>
        <p:blipFill>
          <a:blip r:embed="rId6"/>
          <a:stretch/>
        </p:blipFill>
        <p:spPr>
          <a:xfrm>
            <a:off x="15372365" y="7697003"/>
            <a:ext cx="1080000" cy="1080000"/>
          </a:xfrm>
          <a:prstGeom prst="rect">
            <a:avLst/>
          </a:prstGeom>
          <a:ln w="15840" cap="rnd">
            <a:solidFill>
              <a:srgbClr val="333333"/>
            </a:solidFill>
            <a:round/>
          </a:ln>
        </p:spPr>
      </p:pic>
      <p:pic>
        <p:nvPicPr>
          <p:cNvPr id="56" name="Image 11" descr="Image 11">
            <a:extLst>
              <a:ext uri="{FF2B5EF4-FFF2-40B4-BE49-F238E27FC236}">
                <a16:creationId xmlns:a16="http://schemas.microsoft.com/office/drawing/2014/main" id="{BCCBD0B9-FAD6-DF4E-8C09-E93A2F1679C8}"/>
              </a:ext>
            </a:extLst>
          </p:cNvPr>
          <p:cNvPicPr/>
          <p:nvPr/>
        </p:nvPicPr>
        <p:blipFill>
          <a:blip r:embed="rId7"/>
          <a:stretch/>
        </p:blipFill>
        <p:spPr>
          <a:xfrm>
            <a:off x="9182921" y="7677476"/>
            <a:ext cx="1080000" cy="1080000"/>
          </a:xfrm>
          <a:prstGeom prst="rect">
            <a:avLst/>
          </a:prstGeom>
          <a:ln w="15840" cap="rnd">
            <a:solidFill>
              <a:srgbClr val="333333"/>
            </a:solidFill>
            <a:round/>
          </a:ln>
        </p:spPr>
      </p:pic>
      <p:pic>
        <p:nvPicPr>
          <p:cNvPr id="57" name="Image 12" descr="Image 12">
            <a:extLst>
              <a:ext uri="{FF2B5EF4-FFF2-40B4-BE49-F238E27FC236}">
                <a16:creationId xmlns:a16="http://schemas.microsoft.com/office/drawing/2014/main" id="{031054C6-FEC3-E84C-978B-8F9C1714116D}"/>
              </a:ext>
            </a:extLst>
          </p:cNvPr>
          <p:cNvPicPr/>
          <p:nvPr/>
        </p:nvPicPr>
        <p:blipFill>
          <a:blip r:embed="rId8"/>
          <a:stretch/>
        </p:blipFill>
        <p:spPr>
          <a:xfrm>
            <a:off x="3078262" y="5151352"/>
            <a:ext cx="1080000" cy="1080000"/>
          </a:xfrm>
          <a:prstGeom prst="rect">
            <a:avLst/>
          </a:prstGeom>
          <a:ln w="15840" cap="rnd">
            <a:solidFill>
              <a:srgbClr val="333333"/>
            </a:solidFill>
            <a:round/>
          </a:ln>
        </p:spPr>
      </p:pic>
      <p:pic>
        <p:nvPicPr>
          <p:cNvPr id="58" name="Image 14" descr="Image 14">
            <a:extLst>
              <a:ext uri="{FF2B5EF4-FFF2-40B4-BE49-F238E27FC236}">
                <a16:creationId xmlns:a16="http://schemas.microsoft.com/office/drawing/2014/main" id="{FC68C0A9-FA35-2442-96E3-858528CC16B5}"/>
              </a:ext>
            </a:extLst>
          </p:cNvPr>
          <p:cNvPicPr/>
          <p:nvPr/>
        </p:nvPicPr>
        <p:blipFill>
          <a:blip r:embed="rId9"/>
          <a:stretch/>
        </p:blipFill>
        <p:spPr>
          <a:xfrm>
            <a:off x="3050403" y="3027079"/>
            <a:ext cx="1080000" cy="1080000"/>
          </a:xfrm>
          <a:prstGeom prst="rect">
            <a:avLst/>
          </a:prstGeom>
          <a:ln w="15840" cap="rnd">
            <a:solidFill>
              <a:srgbClr val="333333"/>
            </a:solidFill>
            <a:round/>
          </a:ln>
        </p:spPr>
      </p:pic>
      <p:pic>
        <p:nvPicPr>
          <p:cNvPr id="59" name="Image 15" descr="Image 15">
            <a:extLst>
              <a:ext uri="{FF2B5EF4-FFF2-40B4-BE49-F238E27FC236}">
                <a16:creationId xmlns:a16="http://schemas.microsoft.com/office/drawing/2014/main" id="{57E5F25F-74C4-3941-B3A1-2B228F50C55D}"/>
              </a:ext>
            </a:extLst>
          </p:cNvPr>
          <p:cNvPicPr/>
          <p:nvPr/>
        </p:nvPicPr>
        <p:blipFill>
          <a:blip r:embed="rId10"/>
          <a:stretch/>
        </p:blipFill>
        <p:spPr>
          <a:xfrm>
            <a:off x="13301229" y="7677476"/>
            <a:ext cx="1080000" cy="1080000"/>
          </a:xfrm>
          <a:prstGeom prst="rect">
            <a:avLst/>
          </a:prstGeom>
          <a:ln w="19080" cap="rnd">
            <a:solidFill>
              <a:srgbClr val="333333"/>
            </a:solidFill>
            <a:round/>
          </a:ln>
        </p:spPr>
      </p:pic>
      <p:pic>
        <p:nvPicPr>
          <p:cNvPr id="60" name="Image 23" descr="Image 23">
            <a:extLst>
              <a:ext uri="{FF2B5EF4-FFF2-40B4-BE49-F238E27FC236}">
                <a16:creationId xmlns:a16="http://schemas.microsoft.com/office/drawing/2014/main" id="{F25B981B-A157-6642-933E-E9638685E0FB}"/>
              </a:ext>
            </a:extLst>
          </p:cNvPr>
          <p:cNvPicPr/>
          <p:nvPr/>
        </p:nvPicPr>
        <p:blipFill>
          <a:blip r:embed="rId11"/>
          <a:stretch/>
        </p:blipFill>
        <p:spPr>
          <a:xfrm>
            <a:off x="5180975" y="7606145"/>
            <a:ext cx="1080000" cy="1080000"/>
          </a:xfrm>
          <a:prstGeom prst="rect">
            <a:avLst/>
          </a:prstGeom>
          <a:ln w="15840" cap="rnd">
            <a:solidFill>
              <a:srgbClr val="333333"/>
            </a:solidFill>
            <a:round/>
          </a:ln>
        </p:spPr>
      </p:pic>
      <p:pic>
        <p:nvPicPr>
          <p:cNvPr id="61" name="Image 25" descr="Image 25">
            <a:extLst>
              <a:ext uri="{FF2B5EF4-FFF2-40B4-BE49-F238E27FC236}">
                <a16:creationId xmlns:a16="http://schemas.microsoft.com/office/drawing/2014/main" id="{0F2431DD-3665-954E-91A6-55BE7F5A011A}"/>
              </a:ext>
            </a:extLst>
          </p:cNvPr>
          <p:cNvPicPr/>
          <p:nvPr/>
        </p:nvPicPr>
        <p:blipFill>
          <a:blip r:embed="rId12"/>
          <a:stretch/>
        </p:blipFill>
        <p:spPr>
          <a:xfrm>
            <a:off x="5111995" y="3063961"/>
            <a:ext cx="1080000" cy="1080000"/>
          </a:xfrm>
          <a:prstGeom prst="rect">
            <a:avLst/>
          </a:prstGeom>
          <a:ln w="15840" cap="rnd">
            <a:solidFill>
              <a:srgbClr val="333333"/>
            </a:solidFill>
            <a:round/>
          </a:ln>
        </p:spPr>
      </p:pic>
      <p:pic>
        <p:nvPicPr>
          <p:cNvPr id="62" name="Image 27" descr="Image 27">
            <a:extLst>
              <a:ext uri="{FF2B5EF4-FFF2-40B4-BE49-F238E27FC236}">
                <a16:creationId xmlns:a16="http://schemas.microsoft.com/office/drawing/2014/main" id="{F6671470-046F-854C-9CFB-DA975E501631}"/>
              </a:ext>
            </a:extLst>
          </p:cNvPr>
          <p:cNvPicPr/>
          <p:nvPr/>
        </p:nvPicPr>
        <p:blipFill>
          <a:blip r:embed="rId13"/>
          <a:stretch/>
        </p:blipFill>
        <p:spPr>
          <a:xfrm>
            <a:off x="7096271" y="3118827"/>
            <a:ext cx="1080000" cy="1080000"/>
          </a:xfrm>
          <a:prstGeom prst="rect">
            <a:avLst/>
          </a:prstGeom>
          <a:ln w="15840" cap="rnd">
            <a:solidFill>
              <a:srgbClr val="333333"/>
            </a:solidFill>
            <a:round/>
          </a:ln>
        </p:spPr>
      </p:pic>
      <p:pic>
        <p:nvPicPr>
          <p:cNvPr id="63" name="Image 29" descr="Image 29">
            <a:extLst>
              <a:ext uri="{FF2B5EF4-FFF2-40B4-BE49-F238E27FC236}">
                <a16:creationId xmlns:a16="http://schemas.microsoft.com/office/drawing/2014/main" id="{EDD2D130-6039-8141-96B1-AD4498674981}"/>
              </a:ext>
            </a:extLst>
          </p:cNvPr>
          <p:cNvPicPr/>
          <p:nvPr/>
        </p:nvPicPr>
        <p:blipFill>
          <a:blip r:embed="rId14"/>
          <a:stretch/>
        </p:blipFill>
        <p:spPr>
          <a:xfrm>
            <a:off x="5169999" y="5174557"/>
            <a:ext cx="1080000" cy="1080000"/>
          </a:xfrm>
          <a:prstGeom prst="rect">
            <a:avLst/>
          </a:prstGeom>
          <a:ln w="19080" cap="rnd">
            <a:solidFill>
              <a:srgbClr val="333333"/>
            </a:solidFill>
            <a:round/>
          </a:ln>
        </p:spPr>
      </p:pic>
      <p:pic>
        <p:nvPicPr>
          <p:cNvPr id="64" name="Image 30" descr="Image 30">
            <a:extLst>
              <a:ext uri="{FF2B5EF4-FFF2-40B4-BE49-F238E27FC236}">
                <a16:creationId xmlns:a16="http://schemas.microsoft.com/office/drawing/2014/main" id="{35304FFE-6FB2-1848-A545-40F7ECD221BC}"/>
              </a:ext>
            </a:extLst>
          </p:cNvPr>
          <p:cNvPicPr/>
          <p:nvPr/>
        </p:nvPicPr>
        <p:blipFill>
          <a:blip r:embed="rId15"/>
          <a:stretch/>
        </p:blipFill>
        <p:spPr>
          <a:xfrm>
            <a:off x="658835" y="2904657"/>
            <a:ext cx="1422318" cy="1197435"/>
          </a:xfrm>
          <a:prstGeom prst="rect">
            <a:avLst/>
          </a:prstGeom>
          <a:ln w="19080" cap="rnd">
            <a:solidFill>
              <a:srgbClr val="333333"/>
            </a:solidFill>
            <a:round/>
          </a:ln>
        </p:spPr>
      </p:pic>
      <p:pic>
        <p:nvPicPr>
          <p:cNvPr id="65" name="Image 1" descr="Image 1">
            <a:extLst>
              <a:ext uri="{FF2B5EF4-FFF2-40B4-BE49-F238E27FC236}">
                <a16:creationId xmlns:a16="http://schemas.microsoft.com/office/drawing/2014/main" id="{A159C1FB-A7D3-9949-A229-BCEE8D6AAC9C}"/>
              </a:ext>
            </a:extLst>
          </p:cNvPr>
          <p:cNvPicPr/>
          <p:nvPr/>
        </p:nvPicPr>
        <p:blipFill>
          <a:blip r:embed="rId16"/>
          <a:stretch/>
        </p:blipFill>
        <p:spPr>
          <a:xfrm>
            <a:off x="7186304" y="7663950"/>
            <a:ext cx="1080000" cy="1080000"/>
          </a:xfrm>
          <a:prstGeom prst="rect">
            <a:avLst/>
          </a:prstGeom>
          <a:ln w="19080" cap="rnd">
            <a:solidFill>
              <a:srgbClr val="333333"/>
            </a:solidFill>
            <a:round/>
          </a:ln>
        </p:spPr>
      </p:pic>
      <p:pic>
        <p:nvPicPr>
          <p:cNvPr id="66" name="Image 29">
            <a:extLst>
              <a:ext uri="{FF2B5EF4-FFF2-40B4-BE49-F238E27FC236}">
                <a16:creationId xmlns:a16="http://schemas.microsoft.com/office/drawing/2014/main" id="{5B8F7CCD-A373-4841-ABA9-DDC80010DAFA}"/>
              </a:ext>
            </a:extLst>
          </p:cNvPr>
          <p:cNvPicPr/>
          <p:nvPr/>
        </p:nvPicPr>
        <p:blipFill>
          <a:blip r:embed="rId17"/>
          <a:stretch/>
        </p:blipFill>
        <p:spPr>
          <a:xfrm>
            <a:off x="11247418" y="7679110"/>
            <a:ext cx="1080000" cy="1080000"/>
          </a:xfrm>
          <a:prstGeom prst="rect">
            <a:avLst/>
          </a:prstGeom>
          <a:ln w="19080" cap="rnd">
            <a:solidFill>
              <a:srgbClr val="333333"/>
            </a:solidFill>
            <a:round/>
          </a:ln>
        </p:spPr>
      </p:pic>
      <p:pic>
        <p:nvPicPr>
          <p:cNvPr id="67" name="Image 12">
            <a:extLst>
              <a:ext uri="{FF2B5EF4-FFF2-40B4-BE49-F238E27FC236}">
                <a16:creationId xmlns:a16="http://schemas.microsoft.com/office/drawing/2014/main" id="{58E7E828-71A1-984D-81E7-00F764AF7CB7}"/>
              </a:ext>
            </a:extLst>
          </p:cNvPr>
          <p:cNvPicPr/>
          <p:nvPr/>
        </p:nvPicPr>
        <p:blipFill>
          <a:blip r:embed="rId18"/>
          <a:stretch/>
        </p:blipFill>
        <p:spPr>
          <a:xfrm>
            <a:off x="9018729" y="3160143"/>
            <a:ext cx="1080000" cy="1080000"/>
          </a:xfrm>
          <a:prstGeom prst="rect">
            <a:avLst/>
          </a:prstGeom>
          <a:ln w="15840" cap="rnd">
            <a:solidFill>
              <a:srgbClr val="333333"/>
            </a:solidFill>
            <a:round/>
          </a:ln>
        </p:spPr>
      </p:pic>
      <p:pic>
        <p:nvPicPr>
          <p:cNvPr id="68" name="Image 15">
            <a:extLst>
              <a:ext uri="{FF2B5EF4-FFF2-40B4-BE49-F238E27FC236}">
                <a16:creationId xmlns:a16="http://schemas.microsoft.com/office/drawing/2014/main" id="{F0BA6BB5-5184-F544-937C-AC073428E6A1}"/>
              </a:ext>
            </a:extLst>
          </p:cNvPr>
          <p:cNvPicPr/>
          <p:nvPr/>
        </p:nvPicPr>
        <p:blipFill>
          <a:blip r:embed="rId19"/>
          <a:stretch/>
        </p:blipFill>
        <p:spPr>
          <a:xfrm>
            <a:off x="7175931" y="5194277"/>
            <a:ext cx="1080000" cy="1080000"/>
          </a:xfrm>
          <a:prstGeom prst="rect">
            <a:avLst/>
          </a:prstGeom>
          <a:ln w="19080" cap="rnd">
            <a:solidFill>
              <a:srgbClr val="333333"/>
            </a:solidFill>
            <a:round/>
          </a:ln>
        </p:spPr>
      </p:pic>
      <p:pic>
        <p:nvPicPr>
          <p:cNvPr id="69" name="Image 12">
            <a:extLst>
              <a:ext uri="{FF2B5EF4-FFF2-40B4-BE49-F238E27FC236}">
                <a16:creationId xmlns:a16="http://schemas.microsoft.com/office/drawing/2014/main" id="{1EDEA0CF-BF5C-0B45-ACD0-3FEF91EE12A2}"/>
              </a:ext>
            </a:extLst>
          </p:cNvPr>
          <p:cNvPicPr/>
          <p:nvPr/>
        </p:nvPicPr>
        <p:blipFill>
          <a:blip r:embed="rId20"/>
          <a:stretch/>
        </p:blipFill>
        <p:spPr>
          <a:xfrm>
            <a:off x="3118554" y="7555994"/>
            <a:ext cx="1080000" cy="1080000"/>
          </a:xfrm>
          <a:prstGeom prst="rect">
            <a:avLst/>
          </a:prstGeom>
          <a:ln w="15840" cap="rnd">
            <a:solidFill>
              <a:srgbClr val="333333"/>
            </a:solidFill>
            <a:round/>
          </a:ln>
        </p:spPr>
      </p:pic>
      <p:sp>
        <p:nvSpPr>
          <p:cNvPr id="70" name="CustomShape 2">
            <a:extLst>
              <a:ext uri="{FF2B5EF4-FFF2-40B4-BE49-F238E27FC236}">
                <a16:creationId xmlns:a16="http://schemas.microsoft.com/office/drawing/2014/main" id="{35F63A30-0B32-804D-A663-84869445F93C}"/>
              </a:ext>
            </a:extLst>
          </p:cNvPr>
          <p:cNvSpPr/>
          <p:nvPr/>
        </p:nvSpPr>
        <p:spPr>
          <a:xfrm>
            <a:off x="13419962" y="8779775"/>
            <a:ext cx="1922533" cy="460211"/>
          </a:xfrm>
          <a:prstGeom prst="rect">
            <a:avLst/>
          </a:prstGeom>
          <a:noFill/>
          <a:ln w="12600">
            <a:noFill/>
          </a:ln>
        </p:spPr>
        <p:style>
          <a:lnRef idx="0">
            <a:scrgbClr r="0" g="0" b="0"/>
          </a:lnRef>
          <a:fillRef idx="0">
            <a:scrgbClr r="0" g="0" b="0"/>
          </a:fillRef>
          <a:effectRef idx="0">
            <a:scrgbClr r="0" g="0" b="0"/>
          </a:effectRef>
          <a:fontRef idx="minor"/>
        </p:style>
        <p:txBody>
          <a:bodyPr wrap="square" lIns="45720" tIns="45000" rIns="45720" bIns="45000">
            <a:spAutoFit/>
          </a:bodyPr>
          <a:lstStyle/>
          <a:p>
            <a:pPr>
              <a:lnSpc>
                <a:spcPct val="100000"/>
              </a:lnSpc>
            </a:pPr>
            <a:r>
              <a:rPr lang="fr-FR" sz="1200" b="0" strike="noStrike" spc="-1" dirty="0">
                <a:solidFill>
                  <a:srgbClr val="404040"/>
                </a:solidFill>
                <a:latin typeface="Marianne"/>
                <a:ea typeface="Century Gothic"/>
              </a:rPr>
              <a:t>Kara </a:t>
            </a:r>
            <a:r>
              <a:rPr lang="fr-FR" sz="1200" b="0" strike="noStrike" spc="-1" dirty="0" err="1">
                <a:solidFill>
                  <a:srgbClr val="404040"/>
                </a:solidFill>
                <a:latin typeface="Marianne"/>
                <a:ea typeface="Century Gothic"/>
              </a:rPr>
              <a:t>Diaby</a:t>
            </a:r>
            <a:endParaRPr lang="fr-FR" sz="1200" b="0" strike="noStrike" spc="-1" dirty="0">
              <a:latin typeface="Arial"/>
            </a:endParaRPr>
          </a:p>
          <a:p>
            <a:pPr>
              <a:lnSpc>
                <a:spcPct val="100000"/>
              </a:lnSpc>
            </a:pPr>
            <a:r>
              <a:rPr lang="fr-FR" sz="1200" b="0" strike="noStrike" spc="-1" dirty="0">
                <a:solidFill>
                  <a:srgbClr val="404040"/>
                </a:solidFill>
                <a:latin typeface="Marianne"/>
                <a:ea typeface="Century Gothic"/>
              </a:rPr>
              <a:t>Développeur</a:t>
            </a:r>
            <a:endParaRPr lang="fr-FR" sz="1200" b="0" strike="noStrike" spc="-1" dirty="0">
              <a:latin typeface="Arial"/>
            </a:endParaRPr>
          </a:p>
        </p:txBody>
      </p:sp>
      <p:sp>
        <p:nvSpPr>
          <p:cNvPr id="71" name="CustomShape 3">
            <a:extLst>
              <a:ext uri="{FF2B5EF4-FFF2-40B4-BE49-F238E27FC236}">
                <a16:creationId xmlns:a16="http://schemas.microsoft.com/office/drawing/2014/main" id="{A4AE1C40-6AB5-DD48-A7E4-6D49D17DEDBB}"/>
              </a:ext>
            </a:extLst>
          </p:cNvPr>
          <p:cNvSpPr/>
          <p:nvPr/>
        </p:nvSpPr>
        <p:spPr>
          <a:xfrm>
            <a:off x="14874788" y="8827637"/>
            <a:ext cx="3718012" cy="460211"/>
          </a:xfrm>
          <a:prstGeom prst="rect">
            <a:avLst/>
          </a:prstGeom>
          <a:noFill/>
          <a:ln w="12600">
            <a:noFill/>
          </a:ln>
        </p:spPr>
        <p:style>
          <a:lnRef idx="0">
            <a:scrgbClr r="0" g="0" b="0"/>
          </a:lnRef>
          <a:fillRef idx="0">
            <a:scrgbClr r="0" g="0" b="0"/>
          </a:fillRef>
          <a:effectRef idx="0">
            <a:scrgbClr r="0" g="0" b="0"/>
          </a:effectRef>
          <a:fontRef idx="minor"/>
        </p:style>
        <p:txBody>
          <a:bodyPr wrap="square" lIns="45720" tIns="45000" rIns="45720" bIns="45000">
            <a:spAutoFit/>
          </a:bodyPr>
          <a:lstStyle/>
          <a:p>
            <a:pPr>
              <a:lnSpc>
                <a:spcPct val="100000"/>
              </a:lnSpc>
            </a:pPr>
            <a:r>
              <a:rPr lang="fr-FR" sz="1200" b="0" strike="noStrike" spc="-1" dirty="0">
                <a:solidFill>
                  <a:srgbClr val="26353F"/>
                </a:solidFill>
                <a:latin typeface="Marianne"/>
                <a:ea typeface="Century Gothic"/>
              </a:rPr>
              <a:t>Christophe Robillard</a:t>
            </a:r>
            <a:endParaRPr lang="fr-FR" sz="1200" b="0" strike="noStrike" spc="-1" dirty="0">
              <a:latin typeface="Arial"/>
            </a:endParaRPr>
          </a:p>
          <a:p>
            <a:pPr>
              <a:lnSpc>
                <a:spcPct val="100000"/>
              </a:lnSpc>
            </a:pPr>
            <a:r>
              <a:rPr lang="fr-FR" sz="1200" b="0" strike="noStrike" spc="-1" dirty="0">
                <a:solidFill>
                  <a:srgbClr val="53657D"/>
                </a:solidFill>
                <a:latin typeface="Marianne"/>
                <a:ea typeface="Century Gothic"/>
              </a:rPr>
              <a:t>Animateur Communauté</a:t>
            </a:r>
            <a:endParaRPr lang="fr-FR" sz="1200" b="0" strike="noStrike" spc="-1" dirty="0">
              <a:latin typeface="Arial"/>
            </a:endParaRPr>
          </a:p>
        </p:txBody>
      </p:sp>
      <p:sp>
        <p:nvSpPr>
          <p:cNvPr id="72" name="CustomShape 4">
            <a:extLst>
              <a:ext uri="{FF2B5EF4-FFF2-40B4-BE49-F238E27FC236}">
                <a16:creationId xmlns:a16="http://schemas.microsoft.com/office/drawing/2014/main" id="{0B126B07-34DD-AE45-B874-131C7C7A9B76}"/>
              </a:ext>
            </a:extLst>
          </p:cNvPr>
          <p:cNvSpPr/>
          <p:nvPr/>
        </p:nvSpPr>
        <p:spPr>
          <a:xfrm>
            <a:off x="2953257" y="6395865"/>
            <a:ext cx="2178921" cy="460211"/>
          </a:xfrm>
          <a:prstGeom prst="rect">
            <a:avLst/>
          </a:prstGeom>
          <a:noFill/>
          <a:ln w="12600">
            <a:noFill/>
          </a:ln>
        </p:spPr>
        <p:style>
          <a:lnRef idx="0">
            <a:scrgbClr r="0" g="0" b="0"/>
          </a:lnRef>
          <a:fillRef idx="0">
            <a:scrgbClr r="0" g="0" b="0"/>
          </a:fillRef>
          <a:effectRef idx="0">
            <a:scrgbClr r="0" g="0" b="0"/>
          </a:effectRef>
          <a:fontRef idx="minor"/>
        </p:style>
        <p:txBody>
          <a:bodyPr wrap="square" lIns="45720" tIns="45000" rIns="45720" bIns="45000">
            <a:spAutoFit/>
          </a:bodyPr>
          <a:lstStyle/>
          <a:p>
            <a:pPr>
              <a:lnSpc>
                <a:spcPct val="100000"/>
              </a:lnSpc>
            </a:pPr>
            <a:r>
              <a:rPr lang="fr-FR" sz="1200" b="0" strike="noStrike" spc="-1" dirty="0">
                <a:solidFill>
                  <a:srgbClr val="404040"/>
                </a:solidFill>
                <a:latin typeface="Marianne"/>
                <a:ea typeface="Century Gothic"/>
              </a:rPr>
              <a:t>Simon </a:t>
            </a:r>
            <a:r>
              <a:rPr lang="fr-FR" sz="1200" b="0" strike="noStrike" spc="-1" dirty="0" err="1">
                <a:solidFill>
                  <a:srgbClr val="404040"/>
                </a:solidFill>
                <a:latin typeface="Marianne"/>
                <a:ea typeface="Century Gothic"/>
              </a:rPr>
              <a:t>Lehericey</a:t>
            </a:r>
            <a:endParaRPr lang="fr-FR" sz="1200" b="0" strike="noStrike" spc="-1" dirty="0">
              <a:latin typeface="Arial"/>
            </a:endParaRPr>
          </a:p>
          <a:p>
            <a:pPr>
              <a:lnSpc>
                <a:spcPct val="100000"/>
              </a:lnSpc>
            </a:pPr>
            <a:r>
              <a:rPr lang="fr-FR" sz="1200" b="0" strike="noStrike" spc="-1" dirty="0">
                <a:solidFill>
                  <a:srgbClr val="404040"/>
                </a:solidFill>
                <a:latin typeface="Marianne"/>
                <a:ea typeface="Century Gothic"/>
              </a:rPr>
              <a:t>Développeur/</a:t>
            </a:r>
            <a:r>
              <a:rPr lang="fr-FR" sz="1200" b="0" strike="noStrike" spc="-1" dirty="0" err="1">
                <a:solidFill>
                  <a:srgbClr val="404040"/>
                </a:solidFill>
                <a:latin typeface="Marianne"/>
                <a:ea typeface="Century Gothic"/>
              </a:rPr>
              <a:t>Ops</a:t>
            </a:r>
            <a:endParaRPr lang="fr-FR" sz="1200" b="0" strike="noStrike" spc="-1" dirty="0">
              <a:latin typeface="Arial"/>
            </a:endParaRPr>
          </a:p>
        </p:txBody>
      </p:sp>
      <p:sp>
        <p:nvSpPr>
          <p:cNvPr id="73" name="CustomShape 5">
            <a:extLst>
              <a:ext uri="{FF2B5EF4-FFF2-40B4-BE49-F238E27FC236}">
                <a16:creationId xmlns:a16="http://schemas.microsoft.com/office/drawing/2014/main" id="{B916A656-DC61-1240-BE3B-4151E3350CC1}"/>
              </a:ext>
            </a:extLst>
          </p:cNvPr>
          <p:cNvSpPr/>
          <p:nvPr/>
        </p:nvSpPr>
        <p:spPr>
          <a:xfrm>
            <a:off x="2990340" y="4199139"/>
            <a:ext cx="2302456" cy="644877"/>
          </a:xfrm>
          <a:prstGeom prst="rect">
            <a:avLst/>
          </a:prstGeom>
          <a:noFill/>
          <a:ln w="12600">
            <a:noFill/>
          </a:ln>
        </p:spPr>
        <p:style>
          <a:lnRef idx="0">
            <a:scrgbClr r="0" g="0" b="0"/>
          </a:lnRef>
          <a:fillRef idx="0">
            <a:scrgbClr r="0" g="0" b="0"/>
          </a:fillRef>
          <a:effectRef idx="0">
            <a:scrgbClr r="0" g="0" b="0"/>
          </a:effectRef>
          <a:fontRef idx="minor"/>
        </p:style>
        <p:txBody>
          <a:bodyPr wrap="square" lIns="45720" tIns="45000" rIns="45720" bIns="45000">
            <a:spAutoFit/>
          </a:bodyPr>
          <a:lstStyle/>
          <a:p>
            <a:pPr>
              <a:lnSpc>
                <a:spcPct val="100000"/>
              </a:lnSpc>
            </a:pPr>
            <a:r>
              <a:rPr lang="fr-FR" sz="1200" b="0" strike="noStrike" spc="-1" dirty="0" err="1">
                <a:solidFill>
                  <a:srgbClr val="26353F"/>
                </a:solidFill>
                <a:latin typeface="Marianne"/>
                <a:ea typeface="Century Gothic"/>
              </a:rPr>
              <a:t>Rédouane</a:t>
            </a:r>
            <a:r>
              <a:rPr lang="fr-FR" sz="1200" b="0" strike="noStrike" spc="-1" dirty="0">
                <a:solidFill>
                  <a:srgbClr val="26353F"/>
                </a:solidFill>
                <a:latin typeface="Marianne"/>
                <a:ea typeface="Century Gothic"/>
              </a:rPr>
              <a:t> </a:t>
            </a:r>
            <a:r>
              <a:rPr lang="fr-FR" sz="1200" b="0" strike="noStrike" spc="-1" dirty="0" err="1">
                <a:solidFill>
                  <a:srgbClr val="26353F"/>
                </a:solidFill>
                <a:latin typeface="Marianne"/>
                <a:ea typeface="Century Gothic"/>
              </a:rPr>
              <a:t>Bouchane</a:t>
            </a:r>
            <a:endParaRPr lang="fr-FR" sz="1200" b="0" strike="noStrike" spc="-1" dirty="0">
              <a:latin typeface="Arial"/>
            </a:endParaRPr>
          </a:p>
          <a:p>
            <a:pPr>
              <a:lnSpc>
                <a:spcPct val="100000"/>
              </a:lnSpc>
            </a:pPr>
            <a:r>
              <a:rPr lang="fr-FR" sz="1200" b="0" strike="noStrike" spc="-1" dirty="0">
                <a:solidFill>
                  <a:srgbClr val="26353F"/>
                </a:solidFill>
                <a:latin typeface="Marianne"/>
                <a:ea typeface="Century Gothic"/>
              </a:rPr>
              <a:t>Chargé des relations institutionnelles</a:t>
            </a:r>
            <a:endParaRPr lang="fr-FR" sz="1200" b="0" strike="noStrike" spc="-1" dirty="0">
              <a:latin typeface="Arial"/>
            </a:endParaRPr>
          </a:p>
        </p:txBody>
      </p:sp>
      <p:sp>
        <p:nvSpPr>
          <p:cNvPr id="74" name="CustomShape 6">
            <a:extLst>
              <a:ext uri="{FF2B5EF4-FFF2-40B4-BE49-F238E27FC236}">
                <a16:creationId xmlns:a16="http://schemas.microsoft.com/office/drawing/2014/main" id="{140D72BD-C739-4D49-BDF9-C3F963D09AB9}"/>
              </a:ext>
            </a:extLst>
          </p:cNvPr>
          <p:cNvSpPr/>
          <p:nvPr/>
        </p:nvSpPr>
        <p:spPr>
          <a:xfrm>
            <a:off x="9248202" y="8827663"/>
            <a:ext cx="2693980" cy="460211"/>
          </a:xfrm>
          <a:prstGeom prst="rect">
            <a:avLst/>
          </a:prstGeom>
          <a:noFill/>
          <a:ln w="12600">
            <a:noFill/>
          </a:ln>
        </p:spPr>
        <p:style>
          <a:lnRef idx="0">
            <a:scrgbClr r="0" g="0" b="0"/>
          </a:lnRef>
          <a:fillRef idx="0">
            <a:scrgbClr r="0" g="0" b="0"/>
          </a:fillRef>
          <a:effectRef idx="0">
            <a:scrgbClr r="0" g="0" b="0"/>
          </a:effectRef>
          <a:fontRef idx="minor"/>
        </p:style>
        <p:txBody>
          <a:bodyPr wrap="square" lIns="45720" tIns="45000" rIns="45720" bIns="45000">
            <a:spAutoFit/>
          </a:bodyPr>
          <a:lstStyle/>
          <a:p>
            <a:pPr>
              <a:lnSpc>
                <a:spcPct val="100000"/>
              </a:lnSpc>
            </a:pPr>
            <a:r>
              <a:rPr lang="fr-FR" sz="1200" b="0" strike="noStrike" spc="-1" dirty="0">
                <a:solidFill>
                  <a:srgbClr val="404040"/>
                </a:solidFill>
                <a:latin typeface="Marianne"/>
                <a:ea typeface="Century Gothic"/>
              </a:rPr>
              <a:t>Paul </a:t>
            </a:r>
            <a:r>
              <a:rPr lang="fr-FR" sz="1200" b="0" strike="noStrike" spc="-1" dirty="0" err="1">
                <a:solidFill>
                  <a:srgbClr val="404040"/>
                </a:solidFill>
                <a:latin typeface="Marianne"/>
                <a:ea typeface="Century Gothic"/>
              </a:rPr>
              <a:t>Chavard</a:t>
            </a:r>
            <a:endParaRPr lang="fr-FR" sz="1200" b="0" strike="noStrike" spc="-1" dirty="0">
              <a:latin typeface="Arial"/>
            </a:endParaRPr>
          </a:p>
          <a:p>
            <a:pPr>
              <a:lnSpc>
                <a:spcPct val="100000"/>
              </a:lnSpc>
            </a:pPr>
            <a:r>
              <a:rPr lang="fr-FR" sz="1200" b="0" strike="noStrike" spc="-1" dirty="0">
                <a:solidFill>
                  <a:srgbClr val="404040"/>
                </a:solidFill>
                <a:latin typeface="Marianne"/>
                <a:ea typeface="Century Gothic"/>
              </a:rPr>
              <a:t>Développeur</a:t>
            </a:r>
            <a:endParaRPr lang="fr-FR" sz="1200" b="0" strike="noStrike" spc="-1" dirty="0">
              <a:latin typeface="Arial"/>
            </a:endParaRPr>
          </a:p>
        </p:txBody>
      </p:sp>
      <p:sp>
        <p:nvSpPr>
          <p:cNvPr id="75" name="CustomShape 7">
            <a:extLst>
              <a:ext uri="{FF2B5EF4-FFF2-40B4-BE49-F238E27FC236}">
                <a16:creationId xmlns:a16="http://schemas.microsoft.com/office/drawing/2014/main" id="{047AA5E3-BE31-A14A-BC6C-57D47B0B0CA3}"/>
              </a:ext>
            </a:extLst>
          </p:cNvPr>
          <p:cNvSpPr/>
          <p:nvPr/>
        </p:nvSpPr>
        <p:spPr>
          <a:xfrm>
            <a:off x="5069700" y="8798733"/>
            <a:ext cx="2178921" cy="460211"/>
          </a:xfrm>
          <a:prstGeom prst="rect">
            <a:avLst/>
          </a:prstGeom>
          <a:noFill/>
          <a:ln w="12600">
            <a:noFill/>
          </a:ln>
        </p:spPr>
        <p:style>
          <a:lnRef idx="0">
            <a:scrgbClr r="0" g="0" b="0"/>
          </a:lnRef>
          <a:fillRef idx="0">
            <a:scrgbClr r="0" g="0" b="0"/>
          </a:fillRef>
          <a:effectRef idx="0">
            <a:scrgbClr r="0" g="0" b="0"/>
          </a:effectRef>
          <a:fontRef idx="minor"/>
        </p:style>
        <p:txBody>
          <a:bodyPr wrap="square" lIns="45720" tIns="45000" rIns="45720" bIns="45000">
            <a:spAutoFit/>
          </a:bodyPr>
          <a:lstStyle/>
          <a:p>
            <a:pPr>
              <a:lnSpc>
                <a:spcPct val="100000"/>
              </a:lnSpc>
            </a:pPr>
            <a:r>
              <a:rPr lang="fr-FR" sz="1200" b="0" strike="noStrike" spc="-1" dirty="0">
                <a:solidFill>
                  <a:srgbClr val="404040"/>
                </a:solidFill>
                <a:latin typeface="Marianne"/>
                <a:ea typeface="Century Gothic"/>
              </a:rPr>
              <a:t>Martin Fourcade</a:t>
            </a:r>
            <a:endParaRPr lang="fr-FR" sz="1200" b="0" strike="noStrike" spc="-1" dirty="0">
              <a:latin typeface="Arial"/>
            </a:endParaRPr>
          </a:p>
          <a:p>
            <a:pPr>
              <a:lnSpc>
                <a:spcPct val="100000"/>
              </a:lnSpc>
            </a:pPr>
            <a:r>
              <a:rPr lang="fr-FR" sz="1200" b="0" strike="noStrike" spc="-1" dirty="0">
                <a:solidFill>
                  <a:srgbClr val="404040"/>
                </a:solidFill>
                <a:latin typeface="Marianne"/>
                <a:ea typeface="Century Gothic"/>
              </a:rPr>
              <a:t>Développeur</a:t>
            </a:r>
            <a:endParaRPr lang="fr-FR" sz="1200" b="0" strike="noStrike" spc="-1" dirty="0">
              <a:latin typeface="Arial"/>
            </a:endParaRPr>
          </a:p>
        </p:txBody>
      </p:sp>
      <p:sp>
        <p:nvSpPr>
          <p:cNvPr id="76" name="CustomShape 8">
            <a:extLst>
              <a:ext uri="{FF2B5EF4-FFF2-40B4-BE49-F238E27FC236}">
                <a16:creationId xmlns:a16="http://schemas.microsoft.com/office/drawing/2014/main" id="{51A4EB49-A0E8-C84B-9C61-591167EB4598}"/>
              </a:ext>
            </a:extLst>
          </p:cNvPr>
          <p:cNvSpPr/>
          <p:nvPr/>
        </p:nvSpPr>
        <p:spPr>
          <a:xfrm>
            <a:off x="5112490" y="4205954"/>
            <a:ext cx="1905634" cy="644877"/>
          </a:xfrm>
          <a:prstGeom prst="rect">
            <a:avLst/>
          </a:prstGeom>
          <a:noFill/>
          <a:ln w="12600">
            <a:noFill/>
          </a:ln>
        </p:spPr>
        <p:style>
          <a:lnRef idx="0">
            <a:scrgbClr r="0" g="0" b="0"/>
          </a:lnRef>
          <a:fillRef idx="0">
            <a:scrgbClr r="0" g="0" b="0"/>
          </a:fillRef>
          <a:effectRef idx="0">
            <a:scrgbClr r="0" g="0" b="0"/>
          </a:effectRef>
          <a:fontRef idx="minor"/>
        </p:style>
        <p:txBody>
          <a:bodyPr wrap="square" lIns="45720" tIns="45000" rIns="45720" bIns="45000">
            <a:spAutoFit/>
          </a:bodyPr>
          <a:lstStyle/>
          <a:p>
            <a:pPr>
              <a:lnSpc>
                <a:spcPct val="100000"/>
              </a:lnSpc>
            </a:pPr>
            <a:r>
              <a:rPr lang="fr-FR" sz="1200" b="0" strike="noStrike" spc="-1" dirty="0" err="1">
                <a:solidFill>
                  <a:srgbClr val="404040"/>
                </a:solidFill>
                <a:latin typeface="Marianne"/>
                <a:ea typeface="Century Gothic"/>
              </a:rPr>
              <a:t>Camilya</a:t>
            </a:r>
            <a:r>
              <a:rPr lang="fr-FR" sz="1200" b="0" strike="noStrike" spc="-1" dirty="0">
                <a:solidFill>
                  <a:srgbClr val="404040"/>
                </a:solidFill>
                <a:latin typeface="Marianne"/>
                <a:ea typeface="Century Gothic"/>
              </a:rPr>
              <a:t> </a:t>
            </a:r>
            <a:r>
              <a:rPr lang="fr-FR" sz="1200" b="0" strike="noStrike" spc="-1" dirty="0" err="1">
                <a:solidFill>
                  <a:srgbClr val="404040"/>
                </a:solidFill>
                <a:latin typeface="Marianne"/>
                <a:ea typeface="Century Gothic"/>
              </a:rPr>
              <a:t>Dellali</a:t>
            </a:r>
            <a:endParaRPr lang="fr-FR" sz="1200" b="0" strike="noStrike" spc="-1" dirty="0">
              <a:latin typeface="Arial"/>
            </a:endParaRPr>
          </a:p>
          <a:p>
            <a:pPr>
              <a:lnSpc>
                <a:spcPct val="100000"/>
              </a:lnSpc>
            </a:pPr>
            <a:r>
              <a:rPr lang="fr-FR" sz="1200" b="0" strike="noStrike" spc="-1" dirty="0">
                <a:solidFill>
                  <a:srgbClr val="404040"/>
                </a:solidFill>
                <a:latin typeface="Marianne"/>
                <a:ea typeface="Century Gothic"/>
              </a:rPr>
              <a:t>Chargée  de développement</a:t>
            </a:r>
            <a:endParaRPr lang="fr-FR" sz="1200" b="0" strike="noStrike" spc="-1" dirty="0">
              <a:latin typeface="Arial"/>
            </a:endParaRPr>
          </a:p>
        </p:txBody>
      </p:sp>
      <p:sp>
        <p:nvSpPr>
          <p:cNvPr id="77" name="CustomShape 9">
            <a:extLst>
              <a:ext uri="{FF2B5EF4-FFF2-40B4-BE49-F238E27FC236}">
                <a16:creationId xmlns:a16="http://schemas.microsoft.com/office/drawing/2014/main" id="{FD49D6BD-F384-A740-ADF2-E770DFE1B7E4}"/>
              </a:ext>
            </a:extLst>
          </p:cNvPr>
          <p:cNvSpPr/>
          <p:nvPr/>
        </p:nvSpPr>
        <p:spPr>
          <a:xfrm>
            <a:off x="7060415" y="4245447"/>
            <a:ext cx="1994171" cy="644877"/>
          </a:xfrm>
          <a:prstGeom prst="rect">
            <a:avLst/>
          </a:prstGeom>
          <a:noFill/>
          <a:ln w="12600">
            <a:noFill/>
          </a:ln>
        </p:spPr>
        <p:style>
          <a:lnRef idx="0">
            <a:scrgbClr r="0" g="0" b="0"/>
          </a:lnRef>
          <a:fillRef idx="0">
            <a:scrgbClr r="0" g="0" b="0"/>
          </a:fillRef>
          <a:effectRef idx="0">
            <a:scrgbClr r="0" g="0" b="0"/>
          </a:effectRef>
          <a:fontRef idx="minor"/>
        </p:style>
        <p:txBody>
          <a:bodyPr wrap="square" lIns="45720" tIns="45000" rIns="45720" bIns="45000">
            <a:spAutoFit/>
          </a:bodyPr>
          <a:lstStyle/>
          <a:p>
            <a:pPr>
              <a:lnSpc>
                <a:spcPct val="100000"/>
              </a:lnSpc>
            </a:pPr>
            <a:r>
              <a:rPr lang="fr-FR" sz="1200" b="0" strike="noStrike" spc="-1" dirty="0">
                <a:solidFill>
                  <a:srgbClr val="404040"/>
                </a:solidFill>
                <a:latin typeface="Marianne"/>
                <a:ea typeface="Century Gothic"/>
              </a:rPr>
              <a:t>Bouchra </a:t>
            </a:r>
            <a:r>
              <a:rPr lang="fr-FR" sz="1200" b="0" strike="noStrike" spc="-1" dirty="0" err="1">
                <a:solidFill>
                  <a:srgbClr val="404040"/>
                </a:solidFill>
                <a:latin typeface="Marianne"/>
                <a:ea typeface="Century Gothic"/>
              </a:rPr>
              <a:t>Lazaar</a:t>
            </a:r>
            <a:endParaRPr lang="fr-FR" sz="1200" b="0" strike="noStrike" spc="-1" dirty="0">
              <a:latin typeface="Arial"/>
            </a:endParaRPr>
          </a:p>
          <a:p>
            <a:pPr>
              <a:lnSpc>
                <a:spcPct val="100000"/>
              </a:lnSpc>
            </a:pPr>
            <a:r>
              <a:rPr lang="fr-FR" sz="1200" b="0" strike="noStrike" spc="-1" dirty="0">
                <a:solidFill>
                  <a:srgbClr val="404040"/>
                </a:solidFill>
                <a:latin typeface="Marianne"/>
                <a:ea typeface="Century Gothic"/>
              </a:rPr>
              <a:t>Chargée de développement</a:t>
            </a:r>
            <a:endParaRPr lang="fr-FR" sz="1200" b="0" strike="noStrike" spc="-1" dirty="0">
              <a:latin typeface="Arial"/>
            </a:endParaRPr>
          </a:p>
        </p:txBody>
      </p:sp>
      <p:sp>
        <p:nvSpPr>
          <p:cNvPr id="78" name="CustomShape 10">
            <a:extLst>
              <a:ext uri="{FF2B5EF4-FFF2-40B4-BE49-F238E27FC236}">
                <a16:creationId xmlns:a16="http://schemas.microsoft.com/office/drawing/2014/main" id="{CEC9F361-CEAB-D248-9972-ABD168E57DED}"/>
              </a:ext>
            </a:extLst>
          </p:cNvPr>
          <p:cNvSpPr/>
          <p:nvPr/>
        </p:nvSpPr>
        <p:spPr>
          <a:xfrm>
            <a:off x="578379" y="4321035"/>
            <a:ext cx="2662027" cy="583321"/>
          </a:xfrm>
          <a:prstGeom prst="rect">
            <a:avLst/>
          </a:prstGeom>
          <a:noFill/>
          <a:ln w="12600">
            <a:noFill/>
          </a:ln>
        </p:spPr>
        <p:style>
          <a:lnRef idx="0">
            <a:scrgbClr r="0" g="0" b="0"/>
          </a:lnRef>
          <a:fillRef idx="0">
            <a:scrgbClr r="0" g="0" b="0"/>
          </a:fillRef>
          <a:effectRef idx="0">
            <a:scrgbClr r="0" g="0" b="0"/>
          </a:effectRef>
          <a:fontRef idx="minor"/>
        </p:style>
        <p:txBody>
          <a:bodyPr wrap="square" lIns="45720" tIns="45000" rIns="45720" bIns="45000">
            <a:spAutoFit/>
          </a:bodyPr>
          <a:lstStyle/>
          <a:p>
            <a:pPr>
              <a:lnSpc>
                <a:spcPct val="100000"/>
              </a:lnSpc>
            </a:pPr>
            <a:r>
              <a:rPr lang="fr-FR" sz="1600" b="1" strike="noStrike" spc="-1" dirty="0">
                <a:solidFill>
                  <a:srgbClr val="009193"/>
                </a:solidFill>
                <a:latin typeface="Marianne"/>
                <a:ea typeface="Century Gothic"/>
              </a:rPr>
              <a:t>Philippe </a:t>
            </a:r>
            <a:r>
              <a:rPr lang="fr-FR" sz="1600" b="1" strike="noStrike" spc="-1" dirty="0" err="1">
                <a:solidFill>
                  <a:srgbClr val="009193"/>
                </a:solidFill>
                <a:latin typeface="Marianne"/>
                <a:ea typeface="Century Gothic"/>
              </a:rPr>
              <a:t>Vrignaud</a:t>
            </a:r>
            <a:endParaRPr lang="fr-FR" sz="1600" b="1" strike="noStrike" spc="-1" dirty="0">
              <a:solidFill>
                <a:srgbClr val="009193"/>
              </a:solidFill>
              <a:latin typeface="Arial"/>
            </a:endParaRPr>
          </a:p>
          <a:p>
            <a:pPr>
              <a:lnSpc>
                <a:spcPct val="100000"/>
              </a:lnSpc>
            </a:pPr>
            <a:r>
              <a:rPr lang="fr-FR" sz="1600" b="1" strike="noStrike" spc="-1" dirty="0" err="1">
                <a:solidFill>
                  <a:srgbClr val="009193"/>
                </a:solidFill>
                <a:latin typeface="Marianne"/>
                <a:ea typeface="Century Gothic"/>
              </a:rPr>
              <a:t>Intrapreneur</a:t>
            </a:r>
            <a:endParaRPr lang="fr-FR" sz="1600" b="1" strike="noStrike" spc="-1" dirty="0">
              <a:solidFill>
                <a:srgbClr val="009193"/>
              </a:solidFill>
              <a:latin typeface="Arial"/>
            </a:endParaRPr>
          </a:p>
        </p:txBody>
      </p:sp>
      <p:sp>
        <p:nvSpPr>
          <p:cNvPr id="79" name="CustomShape 11">
            <a:extLst>
              <a:ext uri="{FF2B5EF4-FFF2-40B4-BE49-F238E27FC236}">
                <a16:creationId xmlns:a16="http://schemas.microsoft.com/office/drawing/2014/main" id="{E04318A5-D64E-D245-A757-5B5EDB435079}"/>
              </a:ext>
            </a:extLst>
          </p:cNvPr>
          <p:cNvSpPr/>
          <p:nvPr/>
        </p:nvSpPr>
        <p:spPr>
          <a:xfrm>
            <a:off x="5132005" y="6366625"/>
            <a:ext cx="2178921" cy="460211"/>
          </a:xfrm>
          <a:prstGeom prst="rect">
            <a:avLst/>
          </a:prstGeom>
          <a:noFill/>
          <a:ln w="12600">
            <a:noFill/>
          </a:ln>
        </p:spPr>
        <p:style>
          <a:lnRef idx="0">
            <a:scrgbClr r="0" g="0" b="0"/>
          </a:lnRef>
          <a:fillRef idx="0">
            <a:scrgbClr r="0" g="0" b="0"/>
          </a:fillRef>
          <a:effectRef idx="0">
            <a:scrgbClr r="0" g="0" b="0"/>
          </a:effectRef>
          <a:fontRef idx="minor"/>
        </p:style>
        <p:txBody>
          <a:bodyPr wrap="square" lIns="45720" tIns="45000" rIns="45720" bIns="45000">
            <a:spAutoFit/>
          </a:bodyPr>
          <a:lstStyle/>
          <a:p>
            <a:pPr>
              <a:lnSpc>
                <a:spcPct val="100000"/>
              </a:lnSpc>
            </a:pPr>
            <a:r>
              <a:rPr lang="fr-FR" sz="1200" b="0" strike="noStrike" spc="-1" dirty="0">
                <a:solidFill>
                  <a:srgbClr val="404040"/>
                </a:solidFill>
                <a:latin typeface="Marianne"/>
                <a:ea typeface="Century Gothic"/>
              </a:rPr>
              <a:t>Nicolas LAURENTI</a:t>
            </a:r>
            <a:endParaRPr lang="fr-FR" sz="1200" b="0" strike="noStrike" spc="-1" dirty="0">
              <a:latin typeface="Arial"/>
            </a:endParaRPr>
          </a:p>
          <a:p>
            <a:pPr>
              <a:lnSpc>
                <a:spcPct val="100000"/>
              </a:lnSpc>
            </a:pPr>
            <a:r>
              <a:rPr lang="fr-FR" sz="1200" b="0" strike="noStrike" spc="-1" dirty="0" err="1">
                <a:solidFill>
                  <a:srgbClr val="404040"/>
                </a:solidFill>
                <a:latin typeface="Marianne"/>
                <a:ea typeface="Century Gothic"/>
              </a:rPr>
              <a:t>Ops</a:t>
            </a:r>
            <a:endParaRPr lang="fr-FR" sz="1200" b="0" strike="noStrike" spc="-1" dirty="0">
              <a:latin typeface="Arial"/>
            </a:endParaRPr>
          </a:p>
        </p:txBody>
      </p:sp>
      <p:sp>
        <p:nvSpPr>
          <p:cNvPr id="80" name="CustomShape 12">
            <a:extLst>
              <a:ext uri="{FF2B5EF4-FFF2-40B4-BE49-F238E27FC236}">
                <a16:creationId xmlns:a16="http://schemas.microsoft.com/office/drawing/2014/main" id="{91B7D114-DD1F-5340-ABE2-6F144552E0FC}"/>
              </a:ext>
            </a:extLst>
          </p:cNvPr>
          <p:cNvSpPr/>
          <p:nvPr/>
        </p:nvSpPr>
        <p:spPr>
          <a:xfrm>
            <a:off x="7160767" y="8786205"/>
            <a:ext cx="1922533" cy="460211"/>
          </a:xfrm>
          <a:prstGeom prst="rect">
            <a:avLst/>
          </a:prstGeom>
          <a:noFill/>
          <a:ln w="12600">
            <a:noFill/>
          </a:ln>
        </p:spPr>
        <p:style>
          <a:lnRef idx="0">
            <a:scrgbClr r="0" g="0" b="0"/>
          </a:lnRef>
          <a:fillRef idx="0">
            <a:scrgbClr r="0" g="0" b="0"/>
          </a:fillRef>
          <a:effectRef idx="0">
            <a:scrgbClr r="0" g="0" b="0"/>
          </a:effectRef>
          <a:fontRef idx="minor"/>
        </p:style>
        <p:txBody>
          <a:bodyPr wrap="square" lIns="45720" tIns="45000" rIns="45720" bIns="45000">
            <a:spAutoFit/>
          </a:bodyPr>
          <a:lstStyle/>
          <a:p>
            <a:pPr>
              <a:lnSpc>
                <a:spcPct val="100000"/>
              </a:lnSpc>
            </a:pPr>
            <a:r>
              <a:rPr lang="fr-FR" sz="1200" b="0" strike="noStrike" spc="-1" dirty="0">
                <a:solidFill>
                  <a:srgbClr val="404040"/>
                </a:solidFill>
                <a:latin typeface="Marianne"/>
                <a:ea typeface="Century Gothic"/>
              </a:rPr>
              <a:t>Colin </a:t>
            </a:r>
            <a:r>
              <a:rPr lang="fr-FR" sz="1200" b="0" strike="noStrike" spc="-1" dirty="0" err="1">
                <a:solidFill>
                  <a:srgbClr val="404040"/>
                </a:solidFill>
                <a:latin typeface="Marianne"/>
                <a:ea typeface="Century Gothic"/>
              </a:rPr>
              <a:t>Darie</a:t>
            </a:r>
            <a:endParaRPr lang="fr-FR" sz="1200" b="0" strike="noStrike" spc="-1" dirty="0">
              <a:latin typeface="Arial"/>
            </a:endParaRPr>
          </a:p>
          <a:p>
            <a:pPr>
              <a:lnSpc>
                <a:spcPct val="100000"/>
              </a:lnSpc>
            </a:pPr>
            <a:r>
              <a:rPr lang="fr-FR" sz="1200" b="0" strike="noStrike" spc="-1" dirty="0">
                <a:solidFill>
                  <a:srgbClr val="404040"/>
                </a:solidFill>
                <a:latin typeface="Marianne"/>
                <a:ea typeface="Century Gothic"/>
              </a:rPr>
              <a:t>Développeur</a:t>
            </a:r>
            <a:endParaRPr lang="fr-FR" sz="1200" b="0" strike="noStrike" spc="-1" dirty="0">
              <a:latin typeface="Arial"/>
            </a:endParaRPr>
          </a:p>
        </p:txBody>
      </p:sp>
      <p:sp>
        <p:nvSpPr>
          <p:cNvPr id="81" name="CustomShape 13">
            <a:extLst>
              <a:ext uri="{FF2B5EF4-FFF2-40B4-BE49-F238E27FC236}">
                <a16:creationId xmlns:a16="http://schemas.microsoft.com/office/drawing/2014/main" id="{0F9805D3-27AF-5C4A-A645-5CDDD87FC5EF}"/>
              </a:ext>
            </a:extLst>
          </p:cNvPr>
          <p:cNvSpPr/>
          <p:nvPr/>
        </p:nvSpPr>
        <p:spPr>
          <a:xfrm>
            <a:off x="11095012" y="8786205"/>
            <a:ext cx="2178921" cy="460211"/>
          </a:xfrm>
          <a:prstGeom prst="rect">
            <a:avLst/>
          </a:prstGeom>
          <a:noFill/>
          <a:ln w="12600">
            <a:noFill/>
          </a:ln>
        </p:spPr>
        <p:style>
          <a:lnRef idx="0">
            <a:scrgbClr r="0" g="0" b="0"/>
          </a:lnRef>
          <a:fillRef idx="0">
            <a:scrgbClr r="0" g="0" b="0"/>
          </a:fillRef>
          <a:effectRef idx="0">
            <a:scrgbClr r="0" g="0" b="0"/>
          </a:effectRef>
          <a:fontRef idx="minor"/>
        </p:style>
        <p:txBody>
          <a:bodyPr wrap="square" lIns="45720" tIns="45000" rIns="45720" bIns="45000">
            <a:spAutoFit/>
          </a:bodyPr>
          <a:lstStyle/>
          <a:p>
            <a:pPr>
              <a:lnSpc>
                <a:spcPct val="100000"/>
              </a:lnSpc>
            </a:pPr>
            <a:r>
              <a:rPr lang="fr-FR" sz="1200" b="0" strike="noStrike" spc="-1" dirty="0" err="1">
                <a:solidFill>
                  <a:srgbClr val="26353F"/>
                </a:solidFill>
                <a:latin typeface="Marianne"/>
                <a:ea typeface="Century Gothic"/>
              </a:rPr>
              <a:t>Eric</a:t>
            </a:r>
            <a:r>
              <a:rPr lang="fr-FR" sz="1200" b="0" strike="noStrike" spc="-1" dirty="0">
                <a:solidFill>
                  <a:srgbClr val="26353F"/>
                </a:solidFill>
                <a:latin typeface="Marianne"/>
                <a:ea typeface="Century Gothic"/>
              </a:rPr>
              <a:t> Leroy-Terquem</a:t>
            </a:r>
            <a:endParaRPr lang="fr-FR" sz="1200" b="0" strike="noStrike" spc="-1" dirty="0">
              <a:latin typeface="Arial"/>
            </a:endParaRPr>
          </a:p>
          <a:p>
            <a:pPr>
              <a:lnSpc>
                <a:spcPct val="100000"/>
              </a:lnSpc>
            </a:pPr>
            <a:r>
              <a:rPr lang="fr-FR" sz="1200" b="0" strike="noStrike" spc="-1" dirty="0" err="1">
                <a:solidFill>
                  <a:srgbClr val="53657D"/>
                </a:solidFill>
                <a:latin typeface="Marianne"/>
                <a:ea typeface="Century Gothic"/>
              </a:rPr>
              <a:t>Developpeur</a:t>
            </a:r>
            <a:endParaRPr lang="fr-FR" sz="1200" b="0" strike="noStrike" spc="-1" dirty="0">
              <a:latin typeface="Arial"/>
            </a:endParaRPr>
          </a:p>
        </p:txBody>
      </p:sp>
      <p:sp>
        <p:nvSpPr>
          <p:cNvPr id="82" name="CustomShape 16">
            <a:extLst>
              <a:ext uri="{FF2B5EF4-FFF2-40B4-BE49-F238E27FC236}">
                <a16:creationId xmlns:a16="http://schemas.microsoft.com/office/drawing/2014/main" id="{6B55D11D-A04E-904F-A307-CD1993EF2AC1}"/>
              </a:ext>
            </a:extLst>
          </p:cNvPr>
          <p:cNvSpPr/>
          <p:nvPr/>
        </p:nvSpPr>
        <p:spPr>
          <a:xfrm>
            <a:off x="8977764" y="4321565"/>
            <a:ext cx="2178921" cy="460211"/>
          </a:xfrm>
          <a:prstGeom prst="rect">
            <a:avLst/>
          </a:prstGeom>
          <a:noFill/>
          <a:ln w="12600">
            <a:noFill/>
          </a:ln>
        </p:spPr>
        <p:style>
          <a:lnRef idx="0">
            <a:scrgbClr r="0" g="0" b="0"/>
          </a:lnRef>
          <a:fillRef idx="0">
            <a:scrgbClr r="0" g="0" b="0"/>
          </a:fillRef>
          <a:effectRef idx="0">
            <a:scrgbClr r="0" g="0" b="0"/>
          </a:effectRef>
          <a:fontRef idx="minor"/>
        </p:style>
        <p:txBody>
          <a:bodyPr wrap="square" lIns="45720" tIns="45000" rIns="45720" bIns="45000">
            <a:spAutoFit/>
          </a:bodyPr>
          <a:lstStyle/>
          <a:p>
            <a:pPr>
              <a:lnSpc>
                <a:spcPct val="100000"/>
              </a:lnSpc>
            </a:pPr>
            <a:r>
              <a:rPr lang="fr-FR" sz="1200" b="0" strike="noStrike" spc="-1" dirty="0">
                <a:solidFill>
                  <a:srgbClr val="26353F"/>
                </a:solidFill>
                <a:latin typeface="Marianne"/>
                <a:ea typeface="Century Gothic"/>
              </a:rPr>
              <a:t>Marlene </a:t>
            </a:r>
            <a:r>
              <a:rPr lang="fr-FR" sz="1200" b="0" strike="noStrike" spc="-1" dirty="0" err="1">
                <a:solidFill>
                  <a:srgbClr val="26353F"/>
                </a:solidFill>
                <a:latin typeface="Marianne"/>
                <a:ea typeface="Century Gothic"/>
              </a:rPr>
              <a:t>Klok</a:t>
            </a:r>
            <a:r>
              <a:rPr lang="fr-FR" sz="1200" b="0" strike="noStrike" spc="-1" dirty="0">
                <a:solidFill>
                  <a:srgbClr val="26353F"/>
                </a:solidFill>
                <a:latin typeface="Marianne"/>
                <a:ea typeface="Century Gothic"/>
              </a:rPr>
              <a:t> </a:t>
            </a:r>
            <a:endParaRPr lang="fr-FR" sz="1200" b="0" strike="noStrike" spc="-1" dirty="0">
              <a:latin typeface="Arial"/>
            </a:endParaRPr>
          </a:p>
          <a:p>
            <a:pPr>
              <a:lnSpc>
                <a:spcPct val="100000"/>
              </a:lnSpc>
            </a:pPr>
            <a:r>
              <a:rPr lang="fr-FR" sz="1200" b="0" strike="noStrike" spc="-1" dirty="0">
                <a:solidFill>
                  <a:srgbClr val="53657D"/>
                </a:solidFill>
                <a:latin typeface="Marianne"/>
                <a:ea typeface="Century Gothic"/>
              </a:rPr>
              <a:t>UX Designer</a:t>
            </a:r>
            <a:endParaRPr lang="fr-FR" sz="1200" b="0" strike="noStrike" spc="-1" dirty="0">
              <a:latin typeface="Arial"/>
            </a:endParaRPr>
          </a:p>
        </p:txBody>
      </p:sp>
      <p:sp>
        <p:nvSpPr>
          <p:cNvPr id="83" name="CustomShape 17">
            <a:extLst>
              <a:ext uri="{FF2B5EF4-FFF2-40B4-BE49-F238E27FC236}">
                <a16:creationId xmlns:a16="http://schemas.microsoft.com/office/drawing/2014/main" id="{CB671837-FB03-4442-9424-BE465EADEEFF}"/>
              </a:ext>
            </a:extLst>
          </p:cNvPr>
          <p:cNvSpPr/>
          <p:nvPr/>
        </p:nvSpPr>
        <p:spPr>
          <a:xfrm>
            <a:off x="7215004" y="6366961"/>
            <a:ext cx="1922533" cy="460211"/>
          </a:xfrm>
          <a:prstGeom prst="rect">
            <a:avLst/>
          </a:prstGeom>
          <a:noFill/>
          <a:ln w="12600">
            <a:noFill/>
          </a:ln>
        </p:spPr>
        <p:style>
          <a:lnRef idx="0">
            <a:scrgbClr r="0" g="0" b="0"/>
          </a:lnRef>
          <a:fillRef idx="0">
            <a:scrgbClr r="0" g="0" b="0"/>
          </a:fillRef>
          <a:effectRef idx="0">
            <a:scrgbClr r="0" g="0" b="0"/>
          </a:effectRef>
          <a:fontRef idx="minor"/>
        </p:style>
        <p:txBody>
          <a:bodyPr wrap="square" lIns="45720" tIns="45000" rIns="45720" bIns="45000">
            <a:spAutoFit/>
          </a:bodyPr>
          <a:lstStyle/>
          <a:p>
            <a:pPr>
              <a:lnSpc>
                <a:spcPct val="100000"/>
              </a:lnSpc>
            </a:pPr>
            <a:r>
              <a:rPr lang="fr-FR" sz="1200" b="0" strike="noStrike" spc="-1" dirty="0">
                <a:solidFill>
                  <a:srgbClr val="404040"/>
                </a:solidFill>
                <a:latin typeface="Marianne"/>
                <a:ea typeface="Century Gothic"/>
              </a:rPr>
              <a:t>Bastien </a:t>
            </a:r>
            <a:r>
              <a:rPr lang="fr-FR" sz="1200" b="0" strike="noStrike" spc="-1" dirty="0" err="1">
                <a:solidFill>
                  <a:srgbClr val="404040"/>
                </a:solidFill>
                <a:latin typeface="Marianne"/>
                <a:ea typeface="Century Gothic"/>
              </a:rPr>
              <a:t>Ogier</a:t>
            </a:r>
            <a:endParaRPr lang="fr-FR" sz="1200" b="0" strike="noStrike" spc="-1" dirty="0">
              <a:latin typeface="Arial"/>
            </a:endParaRPr>
          </a:p>
          <a:p>
            <a:pPr>
              <a:lnSpc>
                <a:spcPct val="100000"/>
              </a:lnSpc>
            </a:pPr>
            <a:r>
              <a:rPr lang="fr-FR" sz="1200" b="0" strike="noStrike" spc="-1" dirty="0" err="1">
                <a:solidFill>
                  <a:srgbClr val="404040"/>
                </a:solidFill>
                <a:latin typeface="Marianne"/>
                <a:ea typeface="Century Gothic"/>
              </a:rPr>
              <a:t>Ops</a:t>
            </a:r>
            <a:endParaRPr lang="fr-FR" sz="1200" b="0" strike="noStrike" spc="-1" dirty="0">
              <a:latin typeface="Arial"/>
            </a:endParaRPr>
          </a:p>
        </p:txBody>
      </p:sp>
      <p:sp>
        <p:nvSpPr>
          <p:cNvPr id="84" name="CustomShape 18">
            <a:extLst>
              <a:ext uri="{FF2B5EF4-FFF2-40B4-BE49-F238E27FC236}">
                <a16:creationId xmlns:a16="http://schemas.microsoft.com/office/drawing/2014/main" id="{A49CCDDD-3C83-3645-B2C1-D27198C275EE}"/>
              </a:ext>
            </a:extLst>
          </p:cNvPr>
          <p:cNvSpPr/>
          <p:nvPr/>
        </p:nvSpPr>
        <p:spPr>
          <a:xfrm>
            <a:off x="3081920" y="8772627"/>
            <a:ext cx="1597673" cy="460211"/>
          </a:xfrm>
          <a:prstGeom prst="rect">
            <a:avLst/>
          </a:prstGeom>
          <a:noFill/>
          <a:ln w="12600">
            <a:noFill/>
          </a:ln>
        </p:spPr>
        <p:style>
          <a:lnRef idx="0">
            <a:scrgbClr r="0" g="0" b="0"/>
          </a:lnRef>
          <a:fillRef idx="0">
            <a:scrgbClr r="0" g="0" b="0"/>
          </a:fillRef>
          <a:effectRef idx="0">
            <a:scrgbClr r="0" g="0" b="0"/>
          </a:effectRef>
          <a:fontRef idx="minor"/>
        </p:style>
        <p:txBody>
          <a:bodyPr wrap="square" lIns="45720" tIns="45000" rIns="45720" bIns="45000">
            <a:spAutoFit/>
          </a:bodyPr>
          <a:lstStyle/>
          <a:p>
            <a:pPr>
              <a:lnSpc>
                <a:spcPct val="100000"/>
              </a:lnSpc>
            </a:pPr>
            <a:r>
              <a:rPr lang="fr-FR" sz="1200" b="0" strike="noStrike" spc="-1" dirty="0">
                <a:solidFill>
                  <a:srgbClr val="404040"/>
                </a:solidFill>
                <a:latin typeface="Marianne"/>
                <a:ea typeface="Century Gothic"/>
              </a:rPr>
              <a:t>Lisa DURAN</a:t>
            </a:r>
            <a:endParaRPr lang="fr-FR" sz="1200" b="0" strike="noStrike" spc="-1" dirty="0">
              <a:latin typeface="Arial"/>
            </a:endParaRPr>
          </a:p>
          <a:p>
            <a:pPr>
              <a:lnSpc>
                <a:spcPct val="100000"/>
              </a:lnSpc>
            </a:pPr>
            <a:r>
              <a:rPr lang="fr-FR" sz="1200" b="0" strike="noStrike" spc="-1" dirty="0">
                <a:solidFill>
                  <a:srgbClr val="404040"/>
                </a:solidFill>
                <a:latin typeface="Marianne"/>
                <a:ea typeface="Century Gothic"/>
              </a:rPr>
              <a:t>Développeuse</a:t>
            </a:r>
            <a:endParaRPr lang="fr-FR" sz="1200" b="0" strike="noStrike" spc="-1" dirty="0">
              <a:latin typeface="Arial"/>
            </a:endParaRPr>
          </a:p>
        </p:txBody>
      </p:sp>
      <p:sp>
        <p:nvSpPr>
          <p:cNvPr id="85" name="Rectangle à coins arrondis 84">
            <a:extLst>
              <a:ext uri="{FF2B5EF4-FFF2-40B4-BE49-F238E27FC236}">
                <a16:creationId xmlns:a16="http://schemas.microsoft.com/office/drawing/2014/main" id="{C39AA233-A5D7-384D-A98C-CD2EB646FFFC}"/>
              </a:ext>
            </a:extLst>
          </p:cNvPr>
          <p:cNvSpPr/>
          <p:nvPr/>
        </p:nvSpPr>
        <p:spPr>
          <a:xfrm>
            <a:off x="12873647" y="3972127"/>
            <a:ext cx="5233119" cy="1862888"/>
          </a:xfrm>
          <a:prstGeom prst="roundRect">
            <a:avLst/>
          </a:prstGeom>
          <a:solidFill>
            <a:srgbClr val="009193">
              <a:alpha val="15000"/>
            </a:srgbClr>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rgbClr val="009193"/>
                </a:solidFill>
              </a:rPr>
              <a:t>L’équipe regroupe toutes les compétences attendues pour maintenir et développer la plateforme de façon </a:t>
            </a:r>
            <a:r>
              <a:rPr lang="fr-FR" sz="4000" b="1" dirty="0">
                <a:solidFill>
                  <a:srgbClr val="009193"/>
                </a:solidFill>
              </a:rPr>
              <a:t>agile</a:t>
            </a:r>
            <a:endParaRPr lang="fr-FR" sz="4000" dirty="0">
              <a:solidFill>
                <a:srgbClr val="009193"/>
              </a:solidFill>
            </a:endParaRPr>
          </a:p>
        </p:txBody>
      </p:sp>
      <p:pic>
        <p:nvPicPr>
          <p:cNvPr id="86" name="Image 12">
            <a:extLst>
              <a:ext uri="{FF2B5EF4-FFF2-40B4-BE49-F238E27FC236}">
                <a16:creationId xmlns:a16="http://schemas.microsoft.com/office/drawing/2014/main" id="{2C2E1FDE-F777-3B49-8428-0BD3B0204FD9}"/>
              </a:ext>
            </a:extLst>
          </p:cNvPr>
          <p:cNvPicPr/>
          <p:nvPr/>
        </p:nvPicPr>
        <p:blipFill>
          <a:blip r:embed="rId18"/>
          <a:stretch/>
        </p:blipFill>
        <p:spPr>
          <a:xfrm>
            <a:off x="9100602" y="5161060"/>
            <a:ext cx="1080000" cy="1080000"/>
          </a:xfrm>
          <a:prstGeom prst="rect">
            <a:avLst/>
          </a:prstGeom>
          <a:ln w="15840" cap="rnd">
            <a:solidFill>
              <a:srgbClr val="333333"/>
            </a:solidFill>
            <a:round/>
          </a:ln>
        </p:spPr>
      </p:pic>
      <p:sp>
        <p:nvSpPr>
          <p:cNvPr id="87" name="CustomShape 16">
            <a:extLst>
              <a:ext uri="{FF2B5EF4-FFF2-40B4-BE49-F238E27FC236}">
                <a16:creationId xmlns:a16="http://schemas.microsoft.com/office/drawing/2014/main" id="{BFB774B2-194E-A042-AFE7-B06A1D440F97}"/>
              </a:ext>
            </a:extLst>
          </p:cNvPr>
          <p:cNvSpPr/>
          <p:nvPr/>
        </p:nvSpPr>
        <p:spPr>
          <a:xfrm>
            <a:off x="8977764" y="6340440"/>
            <a:ext cx="2178921" cy="460211"/>
          </a:xfrm>
          <a:prstGeom prst="rect">
            <a:avLst/>
          </a:prstGeom>
          <a:noFill/>
          <a:ln w="12600">
            <a:noFill/>
          </a:ln>
        </p:spPr>
        <p:style>
          <a:lnRef idx="0">
            <a:scrgbClr r="0" g="0" b="0"/>
          </a:lnRef>
          <a:fillRef idx="0">
            <a:scrgbClr r="0" g="0" b="0"/>
          </a:fillRef>
          <a:effectRef idx="0">
            <a:scrgbClr r="0" g="0" b="0"/>
          </a:effectRef>
          <a:fontRef idx="minor"/>
        </p:style>
        <p:txBody>
          <a:bodyPr wrap="square" lIns="45720" tIns="45000" rIns="45720" bIns="45000">
            <a:spAutoFit/>
          </a:bodyPr>
          <a:lstStyle/>
          <a:p>
            <a:pPr>
              <a:lnSpc>
                <a:spcPct val="100000"/>
              </a:lnSpc>
            </a:pPr>
            <a:r>
              <a:rPr lang="fr-FR" sz="1200" spc="-1" dirty="0">
                <a:solidFill>
                  <a:srgbClr val="26353F"/>
                </a:solidFill>
                <a:latin typeface="Marianne"/>
                <a:ea typeface="Century Gothic"/>
              </a:rPr>
              <a:t>Mathieu </a:t>
            </a:r>
            <a:r>
              <a:rPr lang="fr-FR" sz="1200" spc="-1" dirty="0" err="1">
                <a:solidFill>
                  <a:srgbClr val="26353F"/>
                </a:solidFill>
                <a:latin typeface="Marianne"/>
                <a:ea typeface="Century Gothic"/>
              </a:rPr>
              <a:t>Magnin</a:t>
            </a:r>
            <a:endParaRPr lang="fr-FR" sz="1200" b="0" strike="noStrike" spc="-1" dirty="0">
              <a:latin typeface="Arial"/>
            </a:endParaRPr>
          </a:p>
          <a:p>
            <a:pPr>
              <a:lnSpc>
                <a:spcPct val="100000"/>
              </a:lnSpc>
            </a:pPr>
            <a:r>
              <a:rPr lang="fr-FR" sz="1200" spc="-1" dirty="0">
                <a:solidFill>
                  <a:srgbClr val="53657D"/>
                </a:solidFill>
                <a:latin typeface="Marianne"/>
              </a:rPr>
              <a:t>Développeur</a:t>
            </a:r>
            <a:endParaRPr lang="fr-FR" sz="1200" b="0" strike="noStrike" spc="-1" dirty="0">
              <a:latin typeface="Arial"/>
            </a:endParaRPr>
          </a:p>
        </p:txBody>
      </p:sp>
      <p:sp>
        <p:nvSpPr>
          <p:cNvPr id="88" name="CustomShape 16">
            <a:extLst>
              <a:ext uri="{FF2B5EF4-FFF2-40B4-BE49-F238E27FC236}">
                <a16:creationId xmlns:a16="http://schemas.microsoft.com/office/drawing/2014/main" id="{6F20A27F-57F8-7C48-9E75-705B29E33112}"/>
              </a:ext>
            </a:extLst>
          </p:cNvPr>
          <p:cNvSpPr/>
          <p:nvPr/>
        </p:nvSpPr>
        <p:spPr>
          <a:xfrm>
            <a:off x="11274245" y="6376648"/>
            <a:ext cx="2178921" cy="460211"/>
          </a:xfrm>
          <a:prstGeom prst="rect">
            <a:avLst/>
          </a:prstGeom>
          <a:noFill/>
          <a:ln w="12600">
            <a:noFill/>
          </a:ln>
        </p:spPr>
        <p:style>
          <a:lnRef idx="0">
            <a:scrgbClr r="0" g="0" b="0"/>
          </a:lnRef>
          <a:fillRef idx="0">
            <a:scrgbClr r="0" g="0" b="0"/>
          </a:fillRef>
          <a:effectRef idx="0">
            <a:scrgbClr r="0" g="0" b="0"/>
          </a:effectRef>
          <a:fontRef idx="minor"/>
        </p:style>
        <p:txBody>
          <a:bodyPr wrap="square" lIns="45720" tIns="45000" rIns="45720" bIns="45000">
            <a:spAutoFit/>
          </a:bodyPr>
          <a:lstStyle/>
          <a:p>
            <a:pPr>
              <a:lnSpc>
                <a:spcPct val="100000"/>
              </a:lnSpc>
            </a:pPr>
            <a:r>
              <a:rPr lang="fr-FR" sz="1200" spc="-1" dirty="0">
                <a:solidFill>
                  <a:srgbClr val="26353F"/>
                </a:solidFill>
                <a:latin typeface="Marianne"/>
                <a:ea typeface="Century Gothic"/>
              </a:rPr>
              <a:t>Benoit </a:t>
            </a:r>
            <a:r>
              <a:rPr lang="fr-FR" sz="1200" spc="-1" dirty="0" err="1">
                <a:solidFill>
                  <a:srgbClr val="26353F"/>
                </a:solidFill>
                <a:latin typeface="Marianne"/>
                <a:ea typeface="Century Gothic"/>
              </a:rPr>
              <a:t>Queyron</a:t>
            </a:r>
            <a:r>
              <a:rPr lang="fr-FR" sz="1200" b="0" strike="noStrike" spc="-1" dirty="0">
                <a:solidFill>
                  <a:srgbClr val="26353F"/>
                </a:solidFill>
                <a:latin typeface="Marianne"/>
                <a:ea typeface="Century Gothic"/>
              </a:rPr>
              <a:t> </a:t>
            </a:r>
            <a:endParaRPr lang="fr-FR" sz="1200" b="0" strike="noStrike" spc="-1" dirty="0">
              <a:latin typeface="Arial"/>
            </a:endParaRPr>
          </a:p>
          <a:p>
            <a:pPr>
              <a:lnSpc>
                <a:spcPct val="100000"/>
              </a:lnSpc>
            </a:pPr>
            <a:r>
              <a:rPr lang="fr-FR" sz="1200" spc="-1" dirty="0">
                <a:solidFill>
                  <a:srgbClr val="53657D"/>
                </a:solidFill>
                <a:latin typeface="Marianne"/>
              </a:rPr>
              <a:t>Développeur</a:t>
            </a:r>
            <a:endParaRPr lang="fr-FR" sz="1200" b="0" strike="noStrike" spc="-1" dirty="0">
              <a:latin typeface="Arial"/>
            </a:endParaRPr>
          </a:p>
        </p:txBody>
      </p:sp>
      <p:pic>
        <p:nvPicPr>
          <p:cNvPr id="89" name="Image 88">
            <a:extLst>
              <a:ext uri="{FF2B5EF4-FFF2-40B4-BE49-F238E27FC236}">
                <a16:creationId xmlns:a16="http://schemas.microsoft.com/office/drawing/2014/main" id="{B522FAE8-B717-D045-B6E2-2A640CC47609}"/>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1283705" y="5123314"/>
            <a:ext cx="1080000" cy="1187037"/>
          </a:xfrm>
          <a:prstGeom prst="rect">
            <a:avLst/>
          </a:prstGeom>
          <a:ln w="3175">
            <a:solidFill>
              <a:schemeClr val="tx1"/>
            </a:solidFill>
          </a:ln>
        </p:spPr>
      </p:pic>
      <p:sp>
        <p:nvSpPr>
          <p:cNvPr id="6" name="Rectangle 5">
            <a:extLst>
              <a:ext uri="{FF2B5EF4-FFF2-40B4-BE49-F238E27FC236}">
                <a16:creationId xmlns:a16="http://schemas.microsoft.com/office/drawing/2014/main" id="{5BFA75D6-57DF-EF46-BF67-591AC12BB8B0}"/>
              </a:ext>
            </a:extLst>
          </p:cNvPr>
          <p:cNvSpPr/>
          <p:nvPr/>
        </p:nvSpPr>
        <p:spPr>
          <a:xfrm>
            <a:off x="11095012" y="4322648"/>
            <a:ext cx="1751313" cy="461665"/>
          </a:xfrm>
          <a:prstGeom prst="rect">
            <a:avLst/>
          </a:prstGeom>
        </p:spPr>
        <p:txBody>
          <a:bodyPr wrap="none">
            <a:spAutoFit/>
          </a:bodyPr>
          <a:lstStyle/>
          <a:p>
            <a:r>
              <a:rPr lang="fr-FR" sz="1200" spc="-1" dirty="0">
                <a:solidFill>
                  <a:srgbClr val="26353F"/>
                </a:solidFill>
                <a:latin typeface="Marianne"/>
              </a:rPr>
              <a:t>Corinne </a:t>
            </a:r>
            <a:r>
              <a:rPr lang="fr-FR" sz="1200" spc="-1" dirty="0" err="1">
                <a:solidFill>
                  <a:srgbClr val="26353F"/>
                </a:solidFill>
                <a:latin typeface="Marianne"/>
              </a:rPr>
              <a:t>Durrmeyer</a:t>
            </a:r>
            <a:endParaRPr lang="fr-FR" sz="1200" spc="-1" dirty="0">
              <a:solidFill>
                <a:srgbClr val="26353F"/>
              </a:solidFill>
              <a:latin typeface="Marianne"/>
            </a:endParaRPr>
          </a:p>
          <a:p>
            <a:r>
              <a:rPr lang="fr-FR" sz="1200" spc="-1" dirty="0">
                <a:solidFill>
                  <a:srgbClr val="26353F"/>
                </a:solidFill>
                <a:latin typeface="Marianne"/>
              </a:rPr>
              <a:t>Chargée accessibilité</a:t>
            </a:r>
          </a:p>
        </p:txBody>
      </p:sp>
      <p:pic>
        <p:nvPicPr>
          <p:cNvPr id="39" name="Image 38">
            <a:extLst>
              <a:ext uri="{FF2B5EF4-FFF2-40B4-BE49-F238E27FC236}">
                <a16:creationId xmlns:a16="http://schemas.microsoft.com/office/drawing/2014/main" id="{46EF609D-DD4A-F84E-BA97-7E9630EEB4D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280348" y="3061806"/>
            <a:ext cx="1080000" cy="1080000"/>
          </a:xfrm>
          <a:prstGeom prst="rect">
            <a:avLst/>
          </a:prstGeom>
          <a:ln>
            <a:solidFill>
              <a:schemeClr val="tx1"/>
            </a:solidFill>
          </a:ln>
        </p:spPr>
      </p:pic>
    </p:spTree>
    <p:extLst>
      <p:ext uri="{BB962C8B-B14F-4D97-AF65-F5344CB8AC3E}">
        <p14:creationId xmlns:p14="http://schemas.microsoft.com/office/powerpoint/2010/main" val="27163568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0342" y="283905"/>
            <a:ext cx="1662831" cy="831416"/>
          </a:xfrm>
          <a:custGeom>
            <a:avLst/>
            <a:gdLst/>
            <a:ahLst/>
            <a:cxnLst/>
            <a:rect l="l" t="t" r="r" b="b"/>
            <a:pathLst>
              <a:path w="1662831" h="831416">
                <a:moveTo>
                  <a:pt x="0" y="0"/>
                </a:moveTo>
                <a:lnTo>
                  <a:pt x="1662831" y="0"/>
                </a:lnTo>
                <a:lnTo>
                  <a:pt x="1662831" y="831416"/>
                </a:lnTo>
                <a:lnTo>
                  <a:pt x="0" y="8314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grpSp>
        <p:nvGrpSpPr>
          <p:cNvPr id="3" name="Group 3"/>
          <p:cNvGrpSpPr/>
          <p:nvPr/>
        </p:nvGrpSpPr>
        <p:grpSpPr>
          <a:xfrm>
            <a:off x="13776454" y="-1871203"/>
            <a:ext cx="12536051" cy="1253605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91"/>
            </a:solidFill>
          </p:spPr>
          <p:txBody>
            <a:bodyPr/>
            <a:lstStyle/>
            <a:p>
              <a:endParaRPr lang="fr-FR"/>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6" name="Group 6"/>
          <p:cNvGrpSpPr/>
          <p:nvPr/>
        </p:nvGrpSpPr>
        <p:grpSpPr>
          <a:xfrm>
            <a:off x="10905573" y="1784417"/>
            <a:ext cx="5387671" cy="7522241"/>
            <a:chOff x="0" y="0"/>
            <a:chExt cx="1418975" cy="1981166"/>
          </a:xfrm>
        </p:grpSpPr>
        <p:sp>
          <p:nvSpPr>
            <p:cNvPr id="7" name="Freeform 7"/>
            <p:cNvSpPr/>
            <p:nvPr/>
          </p:nvSpPr>
          <p:spPr>
            <a:xfrm>
              <a:off x="0" y="0"/>
              <a:ext cx="1418975" cy="1981166"/>
            </a:xfrm>
            <a:custGeom>
              <a:avLst/>
              <a:gdLst/>
              <a:ahLst/>
              <a:cxnLst/>
              <a:rect l="l" t="t" r="r" b="b"/>
              <a:pathLst>
                <a:path w="1418975" h="1981166">
                  <a:moveTo>
                    <a:pt x="0" y="0"/>
                  </a:moveTo>
                  <a:lnTo>
                    <a:pt x="1418975" y="0"/>
                  </a:lnTo>
                  <a:lnTo>
                    <a:pt x="1418975" y="1981166"/>
                  </a:lnTo>
                  <a:lnTo>
                    <a:pt x="0" y="1981166"/>
                  </a:lnTo>
                  <a:close/>
                </a:path>
              </a:pathLst>
            </a:custGeom>
            <a:solidFill>
              <a:srgbClr val="009099"/>
            </a:solidFill>
          </p:spPr>
          <p:txBody>
            <a:bodyPr/>
            <a:lstStyle/>
            <a:p>
              <a:endParaRPr lang="fr-FR"/>
            </a:p>
          </p:txBody>
        </p:sp>
        <p:sp>
          <p:nvSpPr>
            <p:cNvPr id="8" name="TextBox 8"/>
            <p:cNvSpPr txBox="1"/>
            <p:nvPr/>
          </p:nvSpPr>
          <p:spPr>
            <a:xfrm>
              <a:off x="0" y="-38100"/>
              <a:ext cx="1418975" cy="2019266"/>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10061484" y="0"/>
            <a:ext cx="7738535" cy="1259857"/>
            <a:chOff x="0" y="0"/>
            <a:chExt cx="2038133" cy="331814"/>
          </a:xfrm>
        </p:grpSpPr>
        <p:sp>
          <p:nvSpPr>
            <p:cNvPr id="10" name="Freeform 10"/>
            <p:cNvSpPr/>
            <p:nvPr/>
          </p:nvSpPr>
          <p:spPr>
            <a:xfrm>
              <a:off x="0" y="0"/>
              <a:ext cx="2038133" cy="331814"/>
            </a:xfrm>
            <a:custGeom>
              <a:avLst/>
              <a:gdLst/>
              <a:ahLst/>
              <a:cxnLst/>
              <a:rect l="l" t="t" r="r" b="b"/>
              <a:pathLst>
                <a:path w="2038133" h="331814">
                  <a:moveTo>
                    <a:pt x="0" y="0"/>
                  </a:moveTo>
                  <a:lnTo>
                    <a:pt x="2038133" y="0"/>
                  </a:lnTo>
                  <a:lnTo>
                    <a:pt x="2038133" y="331814"/>
                  </a:lnTo>
                  <a:lnTo>
                    <a:pt x="0" y="331814"/>
                  </a:lnTo>
                  <a:close/>
                </a:path>
              </a:pathLst>
            </a:custGeom>
            <a:solidFill>
              <a:srgbClr val="FFFFFF"/>
            </a:solidFill>
          </p:spPr>
          <p:txBody>
            <a:bodyPr/>
            <a:lstStyle/>
            <a:p>
              <a:endParaRPr lang="fr-FR"/>
            </a:p>
          </p:txBody>
        </p:sp>
        <p:sp>
          <p:nvSpPr>
            <p:cNvPr id="11" name="TextBox 11"/>
            <p:cNvSpPr txBox="1"/>
            <p:nvPr/>
          </p:nvSpPr>
          <p:spPr>
            <a:xfrm>
              <a:off x="0" y="-38100"/>
              <a:ext cx="2038133" cy="369914"/>
            </a:xfrm>
            <a:prstGeom prst="rect">
              <a:avLst/>
            </a:prstGeom>
          </p:spPr>
          <p:txBody>
            <a:bodyPr lIns="50800" tIns="50800" rIns="50800" bIns="50800" rtlCol="0" anchor="ctr"/>
            <a:lstStyle/>
            <a:p>
              <a:pPr algn="ctr">
                <a:lnSpc>
                  <a:spcPts val="3359"/>
                </a:lnSpc>
              </a:pPr>
              <a:endParaRPr/>
            </a:p>
          </p:txBody>
        </p:sp>
      </p:grpSp>
      <p:grpSp>
        <p:nvGrpSpPr>
          <p:cNvPr id="12" name="Group 12"/>
          <p:cNvGrpSpPr/>
          <p:nvPr/>
        </p:nvGrpSpPr>
        <p:grpSpPr>
          <a:xfrm>
            <a:off x="-3993931" y="8110586"/>
            <a:ext cx="7612791" cy="5803315"/>
            <a:chOff x="0" y="0"/>
            <a:chExt cx="1066231" cy="812800"/>
          </a:xfrm>
        </p:grpSpPr>
        <p:sp>
          <p:nvSpPr>
            <p:cNvPr id="13" name="Freeform 13"/>
            <p:cNvSpPr/>
            <p:nvPr/>
          </p:nvSpPr>
          <p:spPr>
            <a:xfrm>
              <a:off x="0" y="0"/>
              <a:ext cx="1066231" cy="812800"/>
            </a:xfrm>
            <a:custGeom>
              <a:avLst/>
              <a:gdLst/>
              <a:ahLst/>
              <a:cxnLst/>
              <a:rect l="l" t="t" r="r" b="b"/>
              <a:pathLst>
                <a:path w="1066231" h="812800">
                  <a:moveTo>
                    <a:pt x="533116" y="0"/>
                  </a:moveTo>
                  <a:cubicBezTo>
                    <a:pt x="238684" y="0"/>
                    <a:pt x="0" y="181951"/>
                    <a:pt x="0" y="406400"/>
                  </a:cubicBezTo>
                  <a:cubicBezTo>
                    <a:pt x="0" y="630849"/>
                    <a:pt x="238684" y="812800"/>
                    <a:pt x="533116" y="812800"/>
                  </a:cubicBezTo>
                  <a:cubicBezTo>
                    <a:pt x="827547" y="812800"/>
                    <a:pt x="1066231" y="630849"/>
                    <a:pt x="1066231" y="406400"/>
                  </a:cubicBezTo>
                  <a:cubicBezTo>
                    <a:pt x="1066231" y="181951"/>
                    <a:pt x="827547" y="0"/>
                    <a:pt x="533116" y="0"/>
                  </a:cubicBezTo>
                  <a:close/>
                </a:path>
              </a:pathLst>
            </a:custGeom>
            <a:solidFill>
              <a:srgbClr val="000091"/>
            </a:solidFill>
          </p:spPr>
          <p:txBody>
            <a:bodyPr/>
            <a:lstStyle/>
            <a:p>
              <a:endParaRPr lang="fr-FR"/>
            </a:p>
          </p:txBody>
        </p:sp>
        <p:sp>
          <p:nvSpPr>
            <p:cNvPr id="14" name="TextBox 14"/>
            <p:cNvSpPr txBox="1"/>
            <p:nvPr/>
          </p:nvSpPr>
          <p:spPr>
            <a:xfrm>
              <a:off x="99959" y="38100"/>
              <a:ext cx="866313" cy="698500"/>
            </a:xfrm>
            <a:prstGeom prst="rect">
              <a:avLst/>
            </a:prstGeom>
          </p:spPr>
          <p:txBody>
            <a:bodyPr lIns="50800" tIns="50800" rIns="50800" bIns="50800" rtlCol="0" anchor="ctr"/>
            <a:lstStyle/>
            <a:p>
              <a:pPr algn="ctr">
                <a:lnSpc>
                  <a:spcPts val="3359"/>
                </a:lnSpc>
              </a:pPr>
              <a:endParaRPr/>
            </a:p>
          </p:txBody>
        </p:sp>
      </p:grpSp>
      <p:grpSp>
        <p:nvGrpSpPr>
          <p:cNvPr id="15" name="Group 15"/>
          <p:cNvGrpSpPr/>
          <p:nvPr/>
        </p:nvGrpSpPr>
        <p:grpSpPr>
          <a:xfrm>
            <a:off x="414906" y="9569893"/>
            <a:ext cx="3356534" cy="1690370"/>
            <a:chOff x="0" y="0"/>
            <a:chExt cx="884025" cy="445200"/>
          </a:xfrm>
        </p:grpSpPr>
        <p:sp>
          <p:nvSpPr>
            <p:cNvPr id="16" name="Freeform 16"/>
            <p:cNvSpPr/>
            <p:nvPr/>
          </p:nvSpPr>
          <p:spPr>
            <a:xfrm>
              <a:off x="0" y="0"/>
              <a:ext cx="884025" cy="445200"/>
            </a:xfrm>
            <a:custGeom>
              <a:avLst/>
              <a:gdLst/>
              <a:ahLst/>
              <a:cxnLst/>
              <a:rect l="l" t="t" r="r" b="b"/>
              <a:pathLst>
                <a:path w="884025" h="445200">
                  <a:moveTo>
                    <a:pt x="0" y="0"/>
                  </a:moveTo>
                  <a:lnTo>
                    <a:pt x="884025" y="0"/>
                  </a:lnTo>
                  <a:lnTo>
                    <a:pt x="884025" y="445200"/>
                  </a:lnTo>
                  <a:lnTo>
                    <a:pt x="0" y="445200"/>
                  </a:lnTo>
                  <a:close/>
                </a:path>
              </a:pathLst>
            </a:custGeom>
            <a:solidFill>
              <a:srgbClr val="FFFFFF"/>
            </a:solidFill>
          </p:spPr>
          <p:txBody>
            <a:bodyPr/>
            <a:lstStyle/>
            <a:p>
              <a:endParaRPr lang="fr-FR"/>
            </a:p>
          </p:txBody>
        </p:sp>
        <p:sp>
          <p:nvSpPr>
            <p:cNvPr id="17" name="TextBox 17"/>
            <p:cNvSpPr txBox="1"/>
            <p:nvPr/>
          </p:nvSpPr>
          <p:spPr>
            <a:xfrm>
              <a:off x="0" y="-38100"/>
              <a:ext cx="884025" cy="483300"/>
            </a:xfrm>
            <a:prstGeom prst="rect">
              <a:avLst/>
            </a:prstGeom>
          </p:spPr>
          <p:txBody>
            <a:bodyPr lIns="50800" tIns="50800" rIns="50800" bIns="50800" rtlCol="0" anchor="ctr"/>
            <a:lstStyle/>
            <a:p>
              <a:pPr algn="ctr">
                <a:lnSpc>
                  <a:spcPts val="3359"/>
                </a:lnSpc>
              </a:pPr>
              <a:endParaRPr/>
            </a:p>
          </p:txBody>
        </p:sp>
      </p:grpSp>
      <p:grpSp>
        <p:nvGrpSpPr>
          <p:cNvPr id="18" name="Group 18"/>
          <p:cNvGrpSpPr/>
          <p:nvPr/>
        </p:nvGrpSpPr>
        <p:grpSpPr>
          <a:xfrm>
            <a:off x="17761918" y="1259857"/>
            <a:ext cx="3086100" cy="8310036"/>
            <a:chOff x="0" y="0"/>
            <a:chExt cx="812800" cy="2188651"/>
          </a:xfrm>
        </p:grpSpPr>
        <p:sp>
          <p:nvSpPr>
            <p:cNvPr id="19" name="Freeform 19"/>
            <p:cNvSpPr/>
            <p:nvPr/>
          </p:nvSpPr>
          <p:spPr>
            <a:xfrm>
              <a:off x="0" y="0"/>
              <a:ext cx="812800" cy="2188651"/>
            </a:xfrm>
            <a:custGeom>
              <a:avLst/>
              <a:gdLst/>
              <a:ahLst/>
              <a:cxnLst/>
              <a:rect l="l" t="t" r="r" b="b"/>
              <a:pathLst>
                <a:path w="812800" h="2188651">
                  <a:moveTo>
                    <a:pt x="0" y="0"/>
                  </a:moveTo>
                  <a:lnTo>
                    <a:pt x="812800" y="0"/>
                  </a:lnTo>
                  <a:lnTo>
                    <a:pt x="812800" y="2188651"/>
                  </a:lnTo>
                  <a:lnTo>
                    <a:pt x="0" y="2188651"/>
                  </a:lnTo>
                  <a:close/>
                </a:path>
              </a:pathLst>
            </a:custGeom>
            <a:solidFill>
              <a:srgbClr val="FFFFFF"/>
            </a:solidFill>
          </p:spPr>
          <p:txBody>
            <a:bodyPr/>
            <a:lstStyle/>
            <a:p>
              <a:endParaRPr lang="fr-FR"/>
            </a:p>
          </p:txBody>
        </p:sp>
        <p:sp>
          <p:nvSpPr>
            <p:cNvPr id="20" name="TextBox 20"/>
            <p:cNvSpPr txBox="1"/>
            <p:nvPr/>
          </p:nvSpPr>
          <p:spPr>
            <a:xfrm>
              <a:off x="0" y="-38100"/>
              <a:ext cx="812800" cy="2226751"/>
            </a:xfrm>
            <a:prstGeom prst="rect">
              <a:avLst/>
            </a:prstGeom>
          </p:spPr>
          <p:txBody>
            <a:bodyPr lIns="50800" tIns="50800" rIns="50800" bIns="50800" rtlCol="0" anchor="ctr"/>
            <a:lstStyle/>
            <a:p>
              <a:pPr algn="ctr">
                <a:lnSpc>
                  <a:spcPts val="3359"/>
                </a:lnSpc>
              </a:pPr>
              <a:endParaRPr/>
            </a:p>
          </p:txBody>
        </p:sp>
      </p:grpSp>
      <p:grpSp>
        <p:nvGrpSpPr>
          <p:cNvPr id="21" name="Group 21"/>
          <p:cNvGrpSpPr/>
          <p:nvPr/>
        </p:nvGrpSpPr>
        <p:grpSpPr>
          <a:xfrm>
            <a:off x="-841912" y="1409206"/>
            <a:ext cx="7759206" cy="1214813"/>
            <a:chOff x="0" y="0"/>
            <a:chExt cx="2595743" cy="406400"/>
          </a:xfrm>
        </p:grpSpPr>
        <p:sp>
          <p:nvSpPr>
            <p:cNvPr id="22" name="Freeform 22"/>
            <p:cNvSpPr/>
            <p:nvPr/>
          </p:nvSpPr>
          <p:spPr>
            <a:xfrm>
              <a:off x="0" y="0"/>
              <a:ext cx="2595743" cy="406400"/>
            </a:xfrm>
            <a:custGeom>
              <a:avLst/>
              <a:gdLst/>
              <a:ahLst/>
              <a:cxnLst/>
              <a:rect l="l" t="t" r="r" b="b"/>
              <a:pathLst>
                <a:path w="2595743" h="406400">
                  <a:moveTo>
                    <a:pt x="2392543" y="0"/>
                  </a:moveTo>
                  <a:cubicBezTo>
                    <a:pt x="2504767" y="0"/>
                    <a:pt x="2595743" y="90976"/>
                    <a:pt x="2595743" y="203200"/>
                  </a:cubicBezTo>
                  <a:cubicBezTo>
                    <a:pt x="2595743" y="315424"/>
                    <a:pt x="2504767" y="406400"/>
                    <a:pt x="2392543" y="406400"/>
                  </a:cubicBezTo>
                  <a:lnTo>
                    <a:pt x="203200" y="406400"/>
                  </a:lnTo>
                  <a:cubicBezTo>
                    <a:pt x="90976" y="406400"/>
                    <a:pt x="0" y="315424"/>
                    <a:pt x="0" y="203200"/>
                  </a:cubicBezTo>
                  <a:cubicBezTo>
                    <a:pt x="0" y="90976"/>
                    <a:pt x="90976" y="0"/>
                    <a:pt x="203200" y="0"/>
                  </a:cubicBezTo>
                  <a:close/>
                </a:path>
              </a:pathLst>
            </a:custGeom>
            <a:solidFill>
              <a:srgbClr val="000091"/>
            </a:solidFill>
            <a:ln w="104775" cap="sq">
              <a:solidFill>
                <a:srgbClr val="009099"/>
              </a:solidFill>
              <a:prstDash val="solid"/>
              <a:miter/>
            </a:ln>
          </p:spPr>
          <p:txBody>
            <a:bodyPr/>
            <a:lstStyle/>
            <a:p>
              <a:endParaRPr lang="fr-FR"/>
            </a:p>
          </p:txBody>
        </p:sp>
        <p:sp>
          <p:nvSpPr>
            <p:cNvPr id="23" name="TextBox 23"/>
            <p:cNvSpPr txBox="1"/>
            <p:nvPr/>
          </p:nvSpPr>
          <p:spPr>
            <a:xfrm>
              <a:off x="0" y="-38100"/>
              <a:ext cx="2595743" cy="444500"/>
            </a:xfrm>
            <a:prstGeom prst="rect">
              <a:avLst/>
            </a:prstGeom>
          </p:spPr>
          <p:txBody>
            <a:bodyPr lIns="50800" tIns="50800" rIns="50800" bIns="50800" rtlCol="0" anchor="ctr"/>
            <a:lstStyle/>
            <a:p>
              <a:pPr algn="ctr">
                <a:lnSpc>
                  <a:spcPts val="3359"/>
                </a:lnSpc>
              </a:pPr>
              <a:endParaRPr/>
            </a:p>
          </p:txBody>
        </p:sp>
      </p:grpSp>
      <p:grpSp>
        <p:nvGrpSpPr>
          <p:cNvPr id="24" name="Group 24"/>
          <p:cNvGrpSpPr/>
          <p:nvPr/>
        </p:nvGrpSpPr>
        <p:grpSpPr>
          <a:xfrm>
            <a:off x="-2655758" y="1310722"/>
            <a:ext cx="3086100" cy="3086100"/>
            <a:chOff x="0" y="0"/>
            <a:chExt cx="812800" cy="812800"/>
          </a:xfrm>
        </p:grpSpPr>
        <p:sp>
          <p:nvSpPr>
            <p:cNvPr id="25" name="Freeform 2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p:spPr>
          <p:txBody>
            <a:bodyPr/>
            <a:lstStyle/>
            <a:p>
              <a:endParaRPr lang="fr-FR"/>
            </a:p>
          </p:txBody>
        </p:sp>
        <p:sp>
          <p:nvSpPr>
            <p:cNvPr id="26" name="TextBox 26"/>
            <p:cNvSpPr txBox="1"/>
            <p:nvPr/>
          </p:nvSpPr>
          <p:spPr>
            <a:xfrm>
              <a:off x="0" y="-38100"/>
              <a:ext cx="812800" cy="850900"/>
            </a:xfrm>
            <a:prstGeom prst="rect">
              <a:avLst/>
            </a:prstGeom>
          </p:spPr>
          <p:txBody>
            <a:bodyPr lIns="50800" tIns="50800" rIns="50800" bIns="50800" rtlCol="0" anchor="ctr"/>
            <a:lstStyle/>
            <a:p>
              <a:pPr algn="ctr">
                <a:lnSpc>
                  <a:spcPts val="3359"/>
                </a:lnSpc>
              </a:pPr>
              <a:endParaRPr/>
            </a:p>
          </p:txBody>
        </p:sp>
      </p:grpSp>
      <p:grpSp>
        <p:nvGrpSpPr>
          <p:cNvPr id="27" name="Group 27"/>
          <p:cNvGrpSpPr/>
          <p:nvPr/>
        </p:nvGrpSpPr>
        <p:grpSpPr>
          <a:xfrm>
            <a:off x="-2655758" y="7200900"/>
            <a:ext cx="3086100" cy="3086100"/>
            <a:chOff x="0" y="0"/>
            <a:chExt cx="812800" cy="812800"/>
          </a:xfrm>
        </p:grpSpPr>
        <p:sp>
          <p:nvSpPr>
            <p:cNvPr id="28" name="Freeform 2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p:spPr>
          <p:txBody>
            <a:bodyPr/>
            <a:lstStyle/>
            <a:p>
              <a:endParaRPr lang="fr-FR"/>
            </a:p>
          </p:txBody>
        </p:sp>
        <p:sp>
          <p:nvSpPr>
            <p:cNvPr id="29" name="TextBox 29"/>
            <p:cNvSpPr txBox="1"/>
            <p:nvPr/>
          </p:nvSpPr>
          <p:spPr>
            <a:xfrm>
              <a:off x="0" y="-38100"/>
              <a:ext cx="812800" cy="850900"/>
            </a:xfrm>
            <a:prstGeom prst="rect">
              <a:avLst/>
            </a:prstGeom>
          </p:spPr>
          <p:txBody>
            <a:bodyPr lIns="50800" tIns="50800" rIns="50800" bIns="50800" rtlCol="0" anchor="ctr"/>
            <a:lstStyle/>
            <a:p>
              <a:pPr algn="ctr">
                <a:lnSpc>
                  <a:spcPts val="3359"/>
                </a:lnSpc>
              </a:pPr>
              <a:endParaRPr/>
            </a:p>
          </p:txBody>
        </p:sp>
      </p:grpSp>
      <p:grpSp>
        <p:nvGrpSpPr>
          <p:cNvPr id="30" name="Group 30"/>
          <p:cNvGrpSpPr/>
          <p:nvPr/>
        </p:nvGrpSpPr>
        <p:grpSpPr>
          <a:xfrm>
            <a:off x="17761918" y="0"/>
            <a:ext cx="1087276" cy="10287000"/>
            <a:chOff x="0" y="0"/>
            <a:chExt cx="286361" cy="2709333"/>
          </a:xfrm>
        </p:grpSpPr>
        <p:sp>
          <p:nvSpPr>
            <p:cNvPr id="31" name="Freeform 31"/>
            <p:cNvSpPr/>
            <p:nvPr/>
          </p:nvSpPr>
          <p:spPr>
            <a:xfrm>
              <a:off x="0" y="0"/>
              <a:ext cx="286361" cy="2709333"/>
            </a:xfrm>
            <a:custGeom>
              <a:avLst/>
              <a:gdLst/>
              <a:ahLst/>
              <a:cxnLst/>
              <a:rect l="l" t="t" r="r" b="b"/>
              <a:pathLst>
                <a:path w="286361" h="2709333">
                  <a:moveTo>
                    <a:pt x="0" y="0"/>
                  </a:moveTo>
                  <a:lnTo>
                    <a:pt x="286361" y="0"/>
                  </a:lnTo>
                  <a:lnTo>
                    <a:pt x="286361" y="2709333"/>
                  </a:lnTo>
                  <a:lnTo>
                    <a:pt x="0" y="2709333"/>
                  </a:lnTo>
                  <a:close/>
                </a:path>
              </a:pathLst>
            </a:custGeom>
            <a:solidFill>
              <a:srgbClr val="FFFFFF"/>
            </a:solidFill>
          </p:spPr>
          <p:txBody>
            <a:bodyPr/>
            <a:lstStyle/>
            <a:p>
              <a:endParaRPr lang="fr-FR"/>
            </a:p>
          </p:txBody>
        </p:sp>
        <p:sp>
          <p:nvSpPr>
            <p:cNvPr id="32" name="TextBox 32"/>
            <p:cNvSpPr txBox="1"/>
            <p:nvPr/>
          </p:nvSpPr>
          <p:spPr>
            <a:xfrm>
              <a:off x="0" y="-38100"/>
              <a:ext cx="286361" cy="2747433"/>
            </a:xfrm>
            <a:prstGeom prst="rect">
              <a:avLst/>
            </a:prstGeom>
          </p:spPr>
          <p:txBody>
            <a:bodyPr lIns="50800" tIns="50800" rIns="50800" bIns="50800" rtlCol="0" anchor="ctr"/>
            <a:lstStyle/>
            <a:p>
              <a:pPr algn="ctr">
                <a:lnSpc>
                  <a:spcPts val="3359"/>
                </a:lnSpc>
              </a:pPr>
              <a:endParaRPr/>
            </a:p>
          </p:txBody>
        </p:sp>
      </p:grpSp>
      <p:grpSp>
        <p:nvGrpSpPr>
          <p:cNvPr id="33" name="Group 33"/>
          <p:cNvGrpSpPr/>
          <p:nvPr/>
        </p:nvGrpSpPr>
        <p:grpSpPr>
          <a:xfrm>
            <a:off x="16418793" y="9569893"/>
            <a:ext cx="3086100" cy="983889"/>
            <a:chOff x="0" y="0"/>
            <a:chExt cx="812800" cy="259131"/>
          </a:xfrm>
        </p:grpSpPr>
        <p:sp>
          <p:nvSpPr>
            <p:cNvPr id="34" name="Freeform 34"/>
            <p:cNvSpPr/>
            <p:nvPr/>
          </p:nvSpPr>
          <p:spPr>
            <a:xfrm>
              <a:off x="0" y="0"/>
              <a:ext cx="812800" cy="259131"/>
            </a:xfrm>
            <a:custGeom>
              <a:avLst/>
              <a:gdLst/>
              <a:ahLst/>
              <a:cxnLst/>
              <a:rect l="l" t="t" r="r" b="b"/>
              <a:pathLst>
                <a:path w="812800" h="259131">
                  <a:moveTo>
                    <a:pt x="0" y="0"/>
                  </a:moveTo>
                  <a:lnTo>
                    <a:pt x="812800" y="0"/>
                  </a:lnTo>
                  <a:lnTo>
                    <a:pt x="812800" y="259131"/>
                  </a:lnTo>
                  <a:lnTo>
                    <a:pt x="0" y="259131"/>
                  </a:lnTo>
                  <a:close/>
                </a:path>
              </a:pathLst>
            </a:custGeom>
            <a:solidFill>
              <a:srgbClr val="FFFFFF"/>
            </a:solidFill>
          </p:spPr>
          <p:txBody>
            <a:bodyPr/>
            <a:lstStyle/>
            <a:p>
              <a:endParaRPr lang="fr-FR"/>
            </a:p>
          </p:txBody>
        </p:sp>
        <p:sp>
          <p:nvSpPr>
            <p:cNvPr id="35" name="TextBox 35"/>
            <p:cNvSpPr txBox="1"/>
            <p:nvPr/>
          </p:nvSpPr>
          <p:spPr>
            <a:xfrm>
              <a:off x="0" y="-38100"/>
              <a:ext cx="812800" cy="297231"/>
            </a:xfrm>
            <a:prstGeom prst="rect">
              <a:avLst/>
            </a:prstGeom>
          </p:spPr>
          <p:txBody>
            <a:bodyPr lIns="50800" tIns="50800" rIns="50800" bIns="50800" rtlCol="0" anchor="ctr"/>
            <a:lstStyle/>
            <a:p>
              <a:pPr algn="ctr">
                <a:lnSpc>
                  <a:spcPts val="3359"/>
                </a:lnSpc>
              </a:pPr>
              <a:endParaRPr/>
            </a:p>
          </p:txBody>
        </p:sp>
      </p:grpSp>
      <p:sp>
        <p:nvSpPr>
          <p:cNvPr id="36" name="AutoShape 36"/>
          <p:cNvSpPr/>
          <p:nvPr/>
        </p:nvSpPr>
        <p:spPr>
          <a:xfrm>
            <a:off x="430342" y="9840743"/>
            <a:ext cx="17331577" cy="0"/>
          </a:xfrm>
          <a:prstGeom prst="line">
            <a:avLst/>
          </a:prstGeom>
          <a:ln w="19050" cap="flat">
            <a:solidFill>
              <a:srgbClr val="000000"/>
            </a:solidFill>
            <a:prstDash val="solid"/>
            <a:headEnd type="none" w="sm" len="sm"/>
            <a:tailEnd type="none" w="sm" len="sm"/>
          </a:ln>
        </p:spPr>
        <p:txBody>
          <a:bodyPr/>
          <a:lstStyle/>
          <a:p>
            <a:endParaRPr lang="fr-FR"/>
          </a:p>
        </p:txBody>
      </p:sp>
      <p:sp>
        <p:nvSpPr>
          <p:cNvPr id="37" name="Freeform 37">
            <a:hlinkClick r:id="rId4" tooltip="https://www.numerique.gouv.fr/publications/feuille-de-route-dinum/"/>
          </p:cNvPr>
          <p:cNvSpPr/>
          <p:nvPr/>
        </p:nvSpPr>
        <p:spPr>
          <a:xfrm>
            <a:off x="11121475" y="2023602"/>
            <a:ext cx="4955866" cy="7043870"/>
          </a:xfrm>
          <a:custGeom>
            <a:avLst/>
            <a:gdLst/>
            <a:ahLst/>
            <a:cxnLst/>
            <a:rect l="l" t="t" r="r" b="b"/>
            <a:pathLst>
              <a:path w="4955866" h="7043870">
                <a:moveTo>
                  <a:pt x="0" y="0"/>
                </a:moveTo>
                <a:lnTo>
                  <a:pt x="4955866" y="0"/>
                </a:lnTo>
                <a:lnTo>
                  <a:pt x="4955866" y="7043870"/>
                </a:lnTo>
                <a:lnTo>
                  <a:pt x="0" y="7043870"/>
                </a:lnTo>
                <a:lnTo>
                  <a:pt x="0" y="0"/>
                </a:lnTo>
                <a:close/>
              </a:path>
            </a:pathLst>
          </a:custGeom>
          <a:blipFill>
            <a:blip r:embed="rId5"/>
            <a:stretch>
              <a:fillRect/>
            </a:stretch>
          </a:blipFill>
        </p:spPr>
        <p:txBody>
          <a:bodyPr/>
          <a:lstStyle/>
          <a:p>
            <a:endParaRPr lang="fr-FR" dirty="0"/>
          </a:p>
        </p:txBody>
      </p:sp>
      <p:sp>
        <p:nvSpPr>
          <p:cNvPr id="38" name="TextBox 38"/>
          <p:cNvSpPr txBox="1"/>
          <p:nvPr/>
        </p:nvSpPr>
        <p:spPr>
          <a:xfrm>
            <a:off x="990600" y="1587987"/>
            <a:ext cx="6094110" cy="733727"/>
          </a:xfrm>
          <a:prstGeom prst="rect">
            <a:avLst/>
          </a:prstGeom>
        </p:spPr>
        <p:txBody>
          <a:bodyPr wrap="square" lIns="0" tIns="0" rIns="0" bIns="0" rtlCol="0" anchor="t">
            <a:spAutoFit/>
          </a:bodyPr>
          <a:lstStyle/>
          <a:p>
            <a:pPr algn="l">
              <a:lnSpc>
                <a:spcPts val="6299"/>
              </a:lnSpc>
            </a:pPr>
            <a:r>
              <a:rPr lang="en-US" sz="4500" b="1" dirty="0" err="1">
                <a:solidFill>
                  <a:srgbClr val="FFFFFF"/>
                </a:solidFill>
                <a:latin typeface="Marianne Ultra-Bold"/>
                <a:ea typeface="Marianne Ultra-Bold"/>
                <a:cs typeface="Marianne Ultra-Bold"/>
                <a:sym typeface="Marianne Ultra-Bold"/>
              </a:rPr>
              <a:t>Contexte</a:t>
            </a:r>
            <a:r>
              <a:rPr lang="en-US" sz="4500" b="1" dirty="0">
                <a:solidFill>
                  <a:srgbClr val="FFFFFF"/>
                </a:solidFill>
                <a:latin typeface="Marianne Ultra-Bold"/>
                <a:ea typeface="Marianne Ultra-Bold"/>
                <a:cs typeface="Marianne Ultra-Bold"/>
                <a:sym typeface="Marianne Ultra-Bold"/>
              </a:rPr>
              <a:t> </a:t>
            </a:r>
            <a:r>
              <a:rPr lang="en-US" sz="4500" b="1" dirty="0" err="1">
                <a:solidFill>
                  <a:srgbClr val="FFFFFF"/>
                </a:solidFill>
                <a:latin typeface="Marianne Ultra-Bold"/>
                <a:ea typeface="Marianne Ultra-Bold"/>
                <a:cs typeface="Marianne Ultra-Bold"/>
                <a:sym typeface="Marianne Ultra-Bold"/>
              </a:rPr>
              <a:t>actuel</a:t>
            </a:r>
            <a:endParaRPr lang="en-US" sz="4500" b="1" dirty="0">
              <a:solidFill>
                <a:srgbClr val="FFFFFF"/>
              </a:solidFill>
              <a:latin typeface="Marianne Ultra-Bold"/>
              <a:ea typeface="Marianne Ultra-Bold"/>
              <a:cs typeface="Marianne Ultra-Bold"/>
              <a:sym typeface="Marianne Ultra-Bold"/>
            </a:endParaRPr>
          </a:p>
        </p:txBody>
      </p:sp>
      <p:sp>
        <p:nvSpPr>
          <p:cNvPr id="39" name="TextBox 39"/>
          <p:cNvSpPr txBox="1"/>
          <p:nvPr/>
        </p:nvSpPr>
        <p:spPr>
          <a:xfrm>
            <a:off x="430342" y="3666635"/>
            <a:ext cx="10294522" cy="3667671"/>
          </a:xfrm>
          <a:prstGeom prst="rect">
            <a:avLst/>
          </a:prstGeom>
        </p:spPr>
        <p:txBody>
          <a:bodyPr wrap="square" lIns="0" tIns="0" rIns="0" bIns="0" rtlCol="0" anchor="t">
            <a:spAutoFit/>
          </a:bodyPr>
          <a:lstStyle/>
          <a:p>
            <a:pPr algn="l">
              <a:lnSpc>
                <a:spcPts val="2640"/>
              </a:lnSpc>
            </a:pPr>
            <a:r>
              <a:rPr lang="en-US" sz="2200" b="1" dirty="0" err="1">
                <a:solidFill>
                  <a:srgbClr val="000091"/>
                </a:solidFill>
                <a:latin typeface="Marianne Bold"/>
                <a:ea typeface="Marianne Bold"/>
                <a:cs typeface="Marianne Bold"/>
                <a:sym typeface="Marianne Bold"/>
              </a:rPr>
              <a:t>Seulement</a:t>
            </a:r>
            <a:r>
              <a:rPr lang="en-US" sz="2200" b="1" dirty="0">
                <a:solidFill>
                  <a:srgbClr val="000091"/>
                </a:solidFill>
                <a:latin typeface="Marianne Bold"/>
                <a:ea typeface="Marianne Bold"/>
                <a:cs typeface="Marianne Bold"/>
                <a:sym typeface="Marianne Bold"/>
              </a:rPr>
              <a:t> 30% des </a:t>
            </a:r>
            <a:r>
              <a:rPr lang="en-US" sz="2200" b="1" dirty="0" err="1">
                <a:solidFill>
                  <a:srgbClr val="000091"/>
                </a:solidFill>
                <a:latin typeface="Marianne Bold"/>
                <a:ea typeface="Marianne Bold"/>
                <a:cs typeface="Marianne Bold"/>
                <a:sym typeface="Marianne Bold"/>
              </a:rPr>
              <a:t>démarches</a:t>
            </a:r>
            <a:r>
              <a:rPr lang="en-US" sz="2200" b="1" dirty="0">
                <a:solidFill>
                  <a:srgbClr val="000091"/>
                </a:solidFill>
                <a:latin typeface="Marianne Bold"/>
                <a:ea typeface="Marianne Bold"/>
                <a:cs typeface="Marianne Bold"/>
                <a:sym typeface="Marianne Bold"/>
              </a:rPr>
              <a:t> </a:t>
            </a:r>
            <a:r>
              <a:rPr lang="en-US" sz="2200" b="1" dirty="0" err="1">
                <a:solidFill>
                  <a:srgbClr val="000091"/>
                </a:solidFill>
                <a:latin typeface="Marianne Bold"/>
                <a:ea typeface="Marianne Bold"/>
                <a:cs typeface="Marianne Bold"/>
                <a:sym typeface="Marianne Bold"/>
              </a:rPr>
              <a:t>administratives</a:t>
            </a:r>
            <a:r>
              <a:rPr lang="en-US" sz="2200" b="1" dirty="0">
                <a:solidFill>
                  <a:srgbClr val="000091"/>
                </a:solidFill>
                <a:latin typeface="Marianne Bold"/>
                <a:ea typeface="Marianne Bold"/>
                <a:cs typeface="Marianne Bold"/>
                <a:sym typeface="Marianne Bold"/>
              </a:rPr>
              <a:t> de </a:t>
            </a:r>
            <a:r>
              <a:rPr lang="en-US" sz="2200" b="1" dirty="0" err="1">
                <a:solidFill>
                  <a:srgbClr val="000091"/>
                </a:solidFill>
                <a:latin typeface="Marianne Bold"/>
                <a:ea typeface="Marianne Bold"/>
                <a:cs typeface="Marianne Bold"/>
                <a:sym typeface="Marianne Bold"/>
              </a:rPr>
              <a:t>l’état</a:t>
            </a:r>
            <a:r>
              <a:rPr lang="en-US" sz="2200" b="1" dirty="0">
                <a:solidFill>
                  <a:srgbClr val="000091"/>
                </a:solidFill>
                <a:latin typeface="Marianne Bold"/>
                <a:ea typeface="Marianne Bold"/>
                <a:cs typeface="Marianne Bold"/>
                <a:sym typeface="Marianne Bold"/>
              </a:rPr>
              <a:t> </a:t>
            </a:r>
            <a:r>
              <a:rPr lang="en-US" sz="2200" dirty="0" err="1">
                <a:solidFill>
                  <a:srgbClr val="000000"/>
                </a:solidFill>
                <a:latin typeface="Marianne"/>
                <a:ea typeface="Marianne"/>
                <a:cs typeface="Marianne"/>
                <a:sym typeface="Marianne"/>
              </a:rPr>
              <a:t>sont</a:t>
            </a:r>
            <a:r>
              <a:rPr lang="en-US" sz="2200" dirty="0">
                <a:solidFill>
                  <a:srgbClr val="000000"/>
                </a:solidFill>
                <a:latin typeface="Marianne"/>
                <a:ea typeface="Marianne"/>
                <a:cs typeface="Marianne"/>
                <a:sym typeface="Marianne"/>
              </a:rPr>
              <a:t> </a:t>
            </a:r>
            <a:r>
              <a:rPr lang="en-US" sz="2200" dirty="0" err="1">
                <a:solidFill>
                  <a:srgbClr val="000000"/>
                </a:solidFill>
                <a:latin typeface="Marianne"/>
                <a:ea typeface="Marianne"/>
                <a:cs typeface="Marianne"/>
                <a:sym typeface="Marianne"/>
              </a:rPr>
              <a:t>accessibles</a:t>
            </a:r>
            <a:r>
              <a:rPr lang="en-US" sz="2200" dirty="0">
                <a:solidFill>
                  <a:srgbClr val="000000"/>
                </a:solidFill>
                <a:latin typeface="Marianne"/>
                <a:ea typeface="Marianne"/>
                <a:cs typeface="Marianne"/>
                <a:sym typeface="Marianne"/>
              </a:rPr>
              <a:t> </a:t>
            </a:r>
            <a:r>
              <a:rPr lang="en-US" sz="2200" dirty="0" err="1">
                <a:solidFill>
                  <a:srgbClr val="000000"/>
                </a:solidFill>
                <a:latin typeface="Marianne"/>
                <a:ea typeface="Marianne"/>
                <a:cs typeface="Marianne"/>
                <a:sym typeface="Marianne"/>
              </a:rPr>
              <a:t>en</a:t>
            </a:r>
            <a:r>
              <a:rPr lang="en-US" sz="2200" dirty="0">
                <a:solidFill>
                  <a:srgbClr val="000000"/>
                </a:solidFill>
                <a:latin typeface="Marianne"/>
                <a:ea typeface="Marianne"/>
                <a:cs typeface="Marianne"/>
                <a:sym typeface="Marianne"/>
              </a:rPr>
              <a:t> </a:t>
            </a:r>
            <a:r>
              <a:rPr lang="en-US" sz="2200" dirty="0" err="1">
                <a:solidFill>
                  <a:srgbClr val="000000"/>
                </a:solidFill>
                <a:latin typeface="Marianne"/>
                <a:ea typeface="Marianne"/>
                <a:cs typeface="Marianne"/>
                <a:sym typeface="Marianne"/>
              </a:rPr>
              <a:t>ligne</a:t>
            </a:r>
            <a:endParaRPr lang="en-US" sz="2200" dirty="0">
              <a:solidFill>
                <a:srgbClr val="000000"/>
              </a:solidFill>
              <a:latin typeface="Marianne"/>
              <a:ea typeface="Marianne"/>
              <a:cs typeface="Marianne"/>
              <a:sym typeface="Marianne"/>
            </a:endParaRPr>
          </a:p>
          <a:p>
            <a:pPr algn="l">
              <a:lnSpc>
                <a:spcPts val="2640"/>
              </a:lnSpc>
            </a:pPr>
            <a:endParaRPr lang="en-US" sz="2200" dirty="0">
              <a:solidFill>
                <a:srgbClr val="000000"/>
              </a:solidFill>
              <a:latin typeface="Marianne"/>
              <a:ea typeface="Marianne"/>
              <a:cs typeface="Marianne"/>
              <a:sym typeface="Marianne"/>
            </a:endParaRPr>
          </a:p>
          <a:p>
            <a:pPr algn="l">
              <a:lnSpc>
                <a:spcPts val="2640"/>
              </a:lnSpc>
            </a:pPr>
            <a:r>
              <a:rPr lang="en-US" sz="2200" b="1" dirty="0">
                <a:solidFill>
                  <a:srgbClr val="000091"/>
                </a:solidFill>
                <a:latin typeface="Marianne Bold"/>
                <a:ea typeface="Marianne Bold"/>
                <a:cs typeface="Marianne Bold"/>
                <a:sym typeface="Marianne Bold"/>
              </a:rPr>
              <a:t> </a:t>
            </a:r>
            <a:r>
              <a:rPr lang="en-US" sz="2200" b="1" dirty="0" err="1">
                <a:solidFill>
                  <a:srgbClr val="000091"/>
                </a:solidFill>
                <a:latin typeface="Marianne Bold"/>
                <a:ea typeface="Marianne Bold"/>
                <a:cs typeface="Marianne Bold"/>
                <a:sym typeface="Marianne Bold"/>
              </a:rPr>
              <a:t>Moins</a:t>
            </a:r>
            <a:r>
              <a:rPr lang="en-US" sz="2200" b="1" dirty="0">
                <a:solidFill>
                  <a:srgbClr val="000091"/>
                </a:solidFill>
                <a:latin typeface="Marianne Bold"/>
                <a:ea typeface="Marianne Bold"/>
                <a:cs typeface="Marianne Bold"/>
                <a:sym typeface="Marianne Bold"/>
              </a:rPr>
              <a:t> de 15% </a:t>
            </a:r>
            <a:r>
              <a:rPr lang="en-US" sz="2200" b="1" dirty="0" err="1">
                <a:solidFill>
                  <a:srgbClr val="000091"/>
                </a:solidFill>
                <a:latin typeface="Marianne Bold"/>
                <a:ea typeface="Marianne Bold"/>
                <a:cs typeface="Marianne Bold"/>
                <a:sym typeface="Marianne Bold"/>
              </a:rPr>
              <a:t>sont</a:t>
            </a:r>
            <a:r>
              <a:rPr lang="en-US" sz="2200" b="1" dirty="0">
                <a:solidFill>
                  <a:srgbClr val="000091"/>
                </a:solidFill>
                <a:latin typeface="Marianne Bold"/>
                <a:ea typeface="Marianne Bold"/>
                <a:cs typeface="Marianne Bold"/>
                <a:sym typeface="Marianne Bold"/>
              </a:rPr>
              <a:t> </a:t>
            </a:r>
            <a:r>
              <a:rPr lang="en-US" sz="2200" b="1" dirty="0" err="1">
                <a:solidFill>
                  <a:srgbClr val="000091"/>
                </a:solidFill>
                <a:latin typeface="Marianne Bold"/>
                <a:ea typeface="Marianne Bold"/>
                <a:cs typeface="Marianne Bold"/>
                <a:sym typeface="Marianne Bold"/>
              </a:rPr>
              <a:t>dématérialisées</a:t>
            </a:r>
            <a:r>
              <a:rPr lang="en-US" sz="2200" b="1" dirty="0">
                <a:solidFill>
                  <a:srgbClr val="000091"/>
                </a:solidFill>
                <a:latin typeface="Marianne Bold"/>
                <a:ea typeface="Marianne Bold"/>
                <a:cs typeface="Marianne Bold"/>
                <a:sym typeface="Marianne Bold"/>
              </a:rPr>
              <a:t> et </a:t>
            </a:r>
            <a:r>
              <a:rPr lang="en-US" sz="2200" b="1" dirty="0" err="1">
                <a:solidFill>
                  <a:srgbClr val="000091"/>
                </a:solidFill>
                <a:latin typeface="Marianne Bold"/>
                <a:ea typeface="Marianne Bold"/>
                <a:cs typeface="Marianne Bold"/>
                <a:sym typeface="Marianne Bold"/>
              </a:rPr>
              <a:t>intéractives</a:t>
            </a:r>
            <a:endParaRPr lang="en-US" sz="2200" b="1" dirty="0">
              <a:solidFill>
                <a:srgbClr val="000091"/>
              </a:solidFill>
              <a:latin typeface="Marianne Bold"/>
              <a:ea typeface="Marianne Bold"/>
              <a:cs typeface="Marianne Bold"/>
              <a:sym typeface="Marianne Bold"/>
            </a:endParaRPr>
          </a:p>
          <a:p>
            <a:pPr algn="l">
              <a:lnSpc>
                <a:spcPts val="2640"/>
              </a:lnSpc>
            </a:pPr>
            <a:endParaRPr lang="en-US" sz="2200" dirty="0">
              <a:solidFill>
                <a:srgbClr val="000000"/>
              </a:solidFill>
              <a:latin typeface="Marianne"/>
              <a:ea typeface="Marianne"/>
              <a:cs typeface="Marianne"/>
              <a:sym typeface="Marianne"/>
            </a:endParaRPr>
          </a:p>
          <a:p>
            <a:pPr algn="l">
              <a:lnSpc>
                <a:spcPts val="2640"/>
              </a:lnSpc>
            </a:pPr>
            <a:r>
              <a:rPr lang="en-US" sz="2200" b="1" dirty="0">
                <a:solidFill>
                  <a:srgbClr val="000091"/>
                </a:solidFill>
                <a:latin typeface="Marianne Bold"/>
                <a:ea typeface="Marianne Bold"/>
                <a:cs typeface="Marianne Bold"/>
                <a:sym typeface="Marianne Bold"/>
              </a:rPr>
              <a:t> 80% des </a:t>
            </a:r>
            <a:r>
              <a:rPr lang="en-US" sz="2200" b="1" dirty="0" err="1">
                <a:solidFill>
                  <a:srgbClr val="000091"/>
                </a:solidFill>
                <a:latin typeface="Marianne Bold"/>
                <a:ea typeface="Marianne Bold"/>
                <a:cs typeface="Marianne Bold"/>
                <a:sym typeface="Marianne Bold"/>
              </a:rPr>
              <a:t>démarches</a:t>
            </a:r>
            <a:r>
              <a:rPr lang="en-US" sz="2200" b="1" dirty="0">
                <a:solidFill>
                  <a:srgbClr val="000091"/>
                </a:solidFill>
                <a:latin typeface="Marianne Bold"/>
                <a:ea typeface="Marianne Bold"/>
                <a:cs typeface="Marianne Bold"/>
                <a:sym typeface="Marianne Bold"/>
              </a:rPr>
              <a:t> </a:t>
            </a:r>
            <a:r>
              <a:rPr lang="en-US" sz="2200" b="1" dirty="0" err="1">
                <a:solidFill>
                  <a:srgbClr val="000091"/>
                </a:solidFill>
                <a:latin typeface="Marianne Bold"/>
                <a:ea typeface="Marianne Bold"/>
                <a:cs typeface="Marianne Bold"/>
                <a:sym typeface="Marianne Bold"/>
              </a:rPr>
              <a:t>ont</a:t>
            </a:r>
            <a:r>
              <a:rPr lang="en-US" sz="2200" b="1" dirty="0">
                <a:solidFill>
                  <a:srgbClr val="000091"/>
                </a:solidFill>
                <a:latin typeface="Marianne Bold"/>
                <a:ea typeface="Marianne Bold"/>
                <a:cs typeface="Marianne Bold"/>
                <a:sym typeface="Marianne Bold"/>
              </a:rPr>
              <a:t> </a:t>
            </a:r>
            <a:r>
              <a:rPr lang="en-US" sz="2200" b="1" dirty="0" err="1">
                <a:solidFill>
                  <a:srgbClr val="000091"/>
                </a:solidFill>
                <a:latin typeface="Marianne Bold"/>
                <a:ea typeface="Marianne Bold"/>
                <a:cs typeface="Marianne Bold"/>
                <a:sym typeface="Marianne Bold"/>
              </a:rPr>
              <a:t>une</a:t>
            </a:r>
            <a:r>
              <a:rPr lang="en-US" sz="2200" b="1" dirty="0">
                <a:solidFill>
                  <a:srgbClr val="000091"/>
                </a:solidFill>
                <a:latin typeface="Marianne Bold"/>
                <a:ea typeface="Marianne Bold"/>
                <a:cs typeface="Marianne Bold"/>
                <a:sym typeface="Marianne Bold"/>
              </a:rPr>
              <a:t> </a:t>
            </a:r>
            <a:r>
              <a:rPr lang="en-US" sz="2200" b="1" dirty="0" err="1">
                <a:solidFill>
                  <a:srgbClr val="000091"/>
                </a:solidFill>
                <a:latin typeface="Marianne Bold"/>
                <a:ea typeface="Marianne Bold"/>
                <a:cs typeface="Marianne Bold"/>
                <a:sym typeface="Marianne Bold"/>
              </a:rPr>
              <a:t>volumétrie</a:t>
            </a:r>
            <a:r>
              <a:rPr lang="en-US" sz="2200" b="1" dirty="0">
                <a:solidFill>
                  <a:srgbClr val="000091"/>
                </a:solidFill>
                <a:latin typeface="Marianne Bold"/>
                <a:ea typeface="Marianne Bold"/>
                <a:cs typeface="Marianne Bold"/>
                <a:sym typeface="Marianne Bold"/>
              </a:rPr>
              <a:t> </a:t>
            </a:r>
            <a:r>
              <a:rPr lang="en-US" sz="2200" b="1" dirty="0" err="1">
                <a:solidFill>
                  <a:srgbClr val="000091"/>
                </a:solidFill>
                <a:latin typeface="Marianne Bold"/>
                <a:ea typeface="Marianne Bold"/>
                <a:cs typeface="Marianne Bold"/>
                <a:sym typeface="Marianne Bold"/>
              </a:rPr>
              <a:t>inférieure</a:t>
            </a:r>
            <a:r>
              <a:rPr lang="en-US" sz="2200" b="1" dirty="0">
                <a:solidFill>
                  <a:srgbClr val="000091"/>
                </a:solidFill>
                <a:latin typeface="Marianne Bold"/>
                <a:ea typeface="Marianne Bold"/>
                <a:cs typeface="Marianne Bold"/>
                <a:sym typeface="Marianne Bold"/>
              </a:rPr>
              <a:t> </a:t>
            </a:r>
            <a:r>
              <a:rPr lang="en-US" sz="2200" dirty="0" err="1">
                <a:solidFill>
                  <a:srgbClr val="000000"/>
                </a:solidFill>
                <a:latin typeface="Marianne"/>
                <a:ea typeface="Marianne"/>
                <a:cs typeface="Marianne"/>
                <a:sym typeface="Marianne"/>
              </a:rPr>
              <a:t>à</a:t>
            </a:r>
            <a:r>
              <a:rPr lang="en-US" sz="2200" dirty="0">
                <a:solidFill>
                  <a:srgbClr val="000000"/>
                </a:solidFill>
                <a:latin typeface="Marianne"/>
                <a:ea typeface="Marianne"/>
                <a:cs typeface="Marianne"/>
                <a:sym typeface="Marianne"/>
              </a:rPr>
              <a:t> 10 000 dossiers par an.</a:t>
            </a:r>
          </a:p>
          <a:p>
            <a:pPr algn="l">
              <a:lnSpc>
                <a:spcPts val="2640"/>
              </a:lnSpc>
            </a:pPr>
            <a:r>
              <a:rPr lang="en-US" sz="2200" dirty="0">
                <a:solidFill>
                  <a:srgbClr val="000000"/>
                </a:solidFill>
                <a:latin typeface="Marianne"/>
                <a:ea typeface="Marianne"/>
                <a:cs typeface="Marianne"/>
                <a:sym typeface="Marianne"/>
              </a:rPr>
              <a:t>75% des </a:t>
            </a:r>
            <a:r>
              <a:rPr lang="en-US" sz="2200" dirty="0" err="1">
                <a:solidFill>
                  <a:srgbClr val="000000"/>
                </a:solidFill>
                <a:latin typeface="Marianne"/>
                <a:ea typeface="Marianne"/>
                <a:cs typeface="Marianne"/>
                <a:sym typeface="Marianne"/>
              </a:rPr>
              <a:t>démarches</a:t>
            </a:r>
            <a:r>
              <a:rPr lang="en-US" sz="2200" dirty="0">
                <a:solidFill>
                  <a:srgbClr val="000000"/>
                </a:solidFill>
                <a:latin typeface="Marianne"/>
                <a:ea typeface="Marianne"/>
                <a:cs typeface="Marianne"/>
                <a:sym typeface="Marianne"/>
              </a:rPr>
              <a:t> ne font pas </a:t>
            </a:r>
            <a:r>
              <a:rPr lang="en-US" sz="2200" dirty="0" err="1">
                <a:solidFill>
                  <a:srgbClr val="000000"/>
                </a:solidFill>
                <a:latin typeface="Marianne"/>
                <a:ea typeface="Marianne"/>
                <a:cs typeface="Marianne"/>
                <a:sym typeface="Marianne"/>
              </a:rPr>
              <a:t>l’objet</a:t>
            </a:r>
            <a:r>
              <a:rPr lang="en-US" sz="2200" dirty="0">
                <a:solidFill>
                  <a:srgbClr val="000000"/>
                </a:solidFill>
                <a:latin typeface="Marianne"/>
                <a:ea typeface="Marianne"/>
                <a:cs typeface="Marianne"/>
                <a:sym typeface="Marianne"/>
              </a:rPr>
              <a:t> d’un </a:t>
            </a:r>
            <a:r>
              <a:rPr lang="en-US" sz="2200" dirty="0" err="1">
                <a:solidFill>
                  <a:srgbClr val="000000"/>
                </a:solidFill>
                <a:latin typeface="Marianne"/>
                <a:ea typeface="Marianne"/>
                <a:cs typeface="Marianne"/>
                <a:sym typeface="Marianne"/>
              </a:rPr>
              <a:t>système</a:t>
            </a:r>
            <a:r>
              <a:rPr lang="en-US" sz="2200" dirty="0">
                <a:solidFill>
                  <a:srgbClr val="000000"/>
                </a:solidFill>
                <a:latin typeface="Marianne"/>
                <a:ea typeface="Marianne"/>
                <a:cs typeface="Marianne"/>
                <a:sym typeface="Marianne"/>
              </a:rPr>
              <a:t> </a:t>
            </a:r>
            <a:r>
              <a:rPr lang="en-US" sz="2200" dirty="0" err="1">
                <a:solidFill>
                  <a:srgbClr val="000000"/>
                </a:solidFill>
                <a:latin typeface="Marianne"/>
                <a:ea typeface="Marianne"/>
                <a:cs typeface="Marianne"/>
                <a:sym typeface="Marianne"/>
              </a:rPr>
              <a:t>d’information</a:t>
            </a:r>
            <a:r>
              <a:rPr lang="en-US" sz="2200" dirty="0">
                <a:solidFill>
                  <a:srgbClr val="000000"/>
                </a:solidFill>
                <a:latin typeface="Marianne"/>
                <a:ea typeface="Marianne"/>
                <a:cs typeface="Marianne"/>
                <a:sym typeface="Marianne"/>
              </a:rPr>
              <a:t> de </a:t>
            </a:r>
            <a:r>
              <a:rPr lang="en-US" sz="2200" dirty="0" err="1">
                <a:solidFill>
                  <a:srgbClr val="000000"/>
                </a:solidFill>
                <a:latin typeface="Marianne"/>
                <a:ea typeface="Marianne"/>
                <a:cs typeface="Marianne"/>
                <a:sym typeface="Marianne"/>
              </a:rPr>
              <a:t>traitement</a:t>
            </a:r>
            <a:r>
              <a:rPr lang="en-US" sz="2200" dirty="0">
                <a:solidFill>
                  <a:srgbClr val="000000"/>
                </a:solidFill>
                <a:latin typeface="Marianne"/>
                <a:ea typeface="Marianne"/>
                <a:cs typeface="Marianne"/>
                <a:sym typeface="Marianne"/>
              </a:rPr>
              <a:t> (back office) </a:t>
            </a:r>
            <a:r>
              <a:rPr lang="en-US" sz="2200" b="1" dirty="0">
                <a:solidFill>
                  <a:srgbClr val="009193"/>
                </a:solidFill>
                <a:latin typeface="Marianne"/>
                <a:ea typeface="Marianne"/>
                <a:cs typeface="Marianne"/>
                <a:sym typeface="Wingdings" pitchFamily="2" charset="2"/>
              </a:rPr>
              <a:t></a:t>
            </a:r>
            <a:r>
              <a:rPr lang="en-US" sz="2200" b="1" dirty="0">
                <a:solidFill>
                  <a:srgbClr val="009193"/>
                </a:solidFill>
                <a:latin typeface="Marianne"/>
                <a:ea typeface="Marianne"/>
                <a:cs typeface="Marianne"/>
                <a:sym typeface="Marianne"/>
              </a:rPr>
              <a:t> </a:t>
            </a:r>
            <a:r>
              <a:rPr lang="en-US" sz="2200" b="1" dirty="0" err="1">
                <a:solidFill>
                  <a:srgbClr val="009193"/>
                </a:solidFill>
                <a:latin typeface="Marianne"/>
                <a:ea typeface="Marianne"/>
                <a:cs typeface="Marianne"/>
                <a:sym typeface="Marianne"/>
              </a:rPr>
              <a:t>Besoin</a:t>
            </a:r>
            <a:r>
              <a:rPr lang="en-US" sz="2200" b="1" dirty="0">
                <a:solidFill>
                  <a:srgbClr val="009193"/>
                </a:solidFill>
                <a:latin typeface="Marianne"/>
                <a:ea typeface="Marianne"/>
                <a:cs typeface="Marianne"/>
                <a:sym typeface="Marianne"/>
              </a:rPr>
              <a:t> de </a:t>
            </a:r>
            <a:r>
              <a:rPr lang="en-US" sz="2200" b="1" dirty="0" err="1">
                <a:solidFill>
                  <a:srgbClr val="009193"/>
                </a:solidFill>
                <a:latin typeface="Marianne"/>
                <a:ea typeface="Marianne"/>
                <a:cs typeface="Marianne"/>
                <a:sym typeface="Marianne"/>
              </a:rPr>
              <a:t>réactivité</a:t>
            </a:r>
            <a:endParaRPr lang="en-US" sz="2200" b="1" dirty="0">
              <a:solidFill>
                <a:srgbClr val="009193"/>
              </a:solidFill>
              <a:latin typeface="Marianne"/>
              <a:ea typeface="Marianne"/>
              <a:cs typeface="Marianne"/>
              <a:sym typeface="Marianne"/>
            </a:endParaRPr>
          </a:p>
          <a:p>
            <a:pPr algn="l">
              <a:lnSpc>
                <a:spcPts val="2640"/>
              </a:lnSpc>
            </a:pPr>
            <a:endParaRPr lang="en-US" sz="2200" dirty="0">
              <a:solidFill>
                <a:srgbClr val="000000"/>
              </a:solidFill>
              <a:latin typeface="Marianne"/>
              <a:ea typeface="Marianne"/>
              <a:cs typeface="Marianne"/>
              <a:sym typeface="Marianne"/>
            </a:endParaRPr>
          </a:p>
          <a:p>
            <a:pPr algn="l">
              <a:lnSpc>
                <a:spcPts val="2640"/>
              </a:lnSpc>
            </a:pPr>
            <a:r>
              <a:rPr lang="en-US" sz="2200" b="1" dirty="0">
                <a:solidFill>
                  <a:srgbClr val="000091"/>
                </a:solidFill>
                <a:latin typeface="Marianne Bold"/>
                <a:ea typeface="Marianne Bold"/>
                <a:cs typeface="Marianne Bold"/>
                <a:sym typeface="Marianne Bold"/>
              </a:rPr>
              <a:t>La France, 21 sur 27 sur le </a:t>
            </a:r>
            <a:r>
              <a:rPr lang="en-US" sz="2200" b="1" dirty="0" err="1">
                <a:solidFill>
                  <a:srgbClr val="000091"/>
                </a:solidFill>
                <a:latin typeface="Marianne Bold"/>
                <a:ea typeface="Marianne Bold"/>
                <a:cs typeface="Marianne Bold"/>
                <a:sym typeface="Marianne Bold"/>
              </a:rPr>
              <a:t>pré-remplissage</a:t>
            </a:r>
            <a:r>
              <a:rPr lang="en-US" sz="2200" b="1" dirty="0">
                <a:solidFill>
                  <a:srgbClr val="000091"/>
                </a:solidFill>
                <a:latin typeface="Marianne Bold"/>
                <a:ea typeface="Marianne Bold"/>
                <a:cs typeface="Marianne Bold"/>
                <a:sym typeface="Marianne Bold"/>
              </a:rPr>
              <a:t> de </a:t>
            </a:r>
            <a:r>
              <a:rPr lang="en-US" sz="2200" b="1" dirty="0" err="1">
                <a:solidFill>
                  <a:srgbClr val="000091"/>
                </a:solidFill>
                <a:latin typeface="Marianne Bold"/>
                <a:ea typeface="Marianne Bold"/>
                <a:cs typeface="Marianne Bold"/>
                <a:sym typeface="Marianne Bold"/>
              </a:rPr>
              <a:t>données</a:t>
            </a:r>
            <a:r>
              <a:rPr lang="en-US" sz="2200" b="1" dirty="0">
                <a:solidFill>
                  <a:srgbClr val="000091"/>
                </a:solidFill>
                <a:latin typeface="Marianne Bold"/>
                <a:ea typeface="Marianne Bold"/>
                <a:cs typeface="Marianne Bold"/>
                <a:sym typeface="Marianne Bold"/>
              </a:rPr>
              <a:t> </a:t>
            </a:r>
            <a:r>
              <a:rPr lang="en-US" sz="2200" b="1" dirty="0" err="1">
                <a:solidFill>
                  <a:srgbClr val="000091"/>
                </a:solidFill>
                <a:latin typeface="Marianne Bold"/>
                <a:ea typeface="Marianne Bold"/>
                <a:cs typeface="Marianne Bold"/>
                <a:sym typeface="Marianne Bold"/>
              </a:rPr>
              <a:t>en</a:t>
            </a:r>
            <a:r>
              <a:rPr lang="en-US" sz="2200" b="1" dirty="0">
                <a:solidFill>
                  <a:srgbClr val="000091"/>
                </a:solidFill>
                <a:latin typeface="Marianne Bold"/>
                <a:ea typeface="Marianne Bold"/>
                <a:cs typeface="Marianne Bold"/>
                <a:sym typeface="Marianne Bold"/>
              </a:rPr>
              <a:t> </a:t>
            </a:r>
            <a:r>
              <a:rPr lang="en-US" sz="2200" b="1" dirty="0" err="1">
                <a:solidFill>
                  <a:srgbClr val="000091"/>
                </a:solidFill>
                <a:latin typeface="Marianne Bold"/>
                <a:ea typeface="Marianne Bold"/>
                <a:cs typeface="Marianne Bold"/>
                <a:sym typeface="Marianne Bold"/>
              </a:rPr>
              <a:t>ligne</a:t>
            </a:r>
            <a:endParaRPr lang="en-US" sz="2200" b="1" dirty="0">
              <a:solidFill>
                <a:srgbClr val="000091"/>
              </a:solidFill>
              <a:latin typeface="Marianne Bold"/>
              <a:ea typeface="Marianne Bold"/>
              <a:cs typeface="Marianne Bold"/>
              <a:sym typeface="Marianne Bold"/>
            </a:endParaRPr>
          </a:p>
          <a:p>
            <a:pPr algn="l">
              <a:lnSpc>
                <a:spcPts val="2640"/>
              </a:lnSpc>
            </a:pPr>
            <a:r>
              <a:rPr lang="en-US" sz="2200" b="1" dirty="0">
                <a:solidFill>
                  <a:srgbClr val="009193"/>
                </a:solidFill>
                <a:latin typeface="Marianne Bold"/>
                <a:ea typeface="Marianne"/>
                <a:cs typeface="Marianne"/>
                <a:sym typeface="Wingdings" pitchFamily="2" charset="2"/>
              </a:rPr>
              <a:t></a:t>
            </a:r>
            <a:r>
              <a:rPr lang="en-US" sz="2200" b="1" dirty="0" err="1">
                <a:solidFill>
                  <a:srgbClr val="009193"/>
                </a:solidFill>
                <a:latin typeface="Marianne Bold"/>
                <a:ea typeface="Marianne"/>
                <a:cs typeface="Marianne"/>
                <a:sym typeface="Marianne Bold"/>
              </a:rPr>
              <a:t>L’ennemi</a:t>
            </a:r>
            <a:r>
              <a:rPr lang="en-US" sz="2200" b="1" dirty="0">
                <a:solidFill>
                  <a:srgbClr val="009193"/>
                </a:solidFill>
                <a:latin typeface="Marianne Bold"/>
                <a:ea typeface="Marianne"/>
                <a:cs typeface="Marianne"/>
                <a:sym typeface="Marianne Bold"/>
              </a:rPr>
              <a:t> de la </a:t>
            </a:r>
            <a:r>
              <a:rPr lang="en-US" sz="2200" b="1" dirty="0" err="1">
                <a:solidFill>
                  <a:srgbClr val="009193"/>
                </a:solidFill>
                <a:latin typeface="Marianne Bold"/>
                <a:ea typeface="Marianne"/>
                <a:cs typeface="Marianne"/>
                <a:sym typeface="Marianne Bold"/>
              </a:rPr>
              <a:t>dématérialisation</a:t>
            </a:r>
            <a:r>
              <a:rPr lang="en-US" sz="2200" b="1" dirty="0">
                <a:solidFill>
                  <a:srgbClr val="009193"/>
                </a:solidFill>
                <a:latin typeface="Marianne Bold"/>
                <a:ea typeface="Marianne"/>
                <a:cs typeface="Marianne"/>
                <a:sym typeface="Marianne Bold"/>
              </a:rPr>
              <a:t>: la </a:t>
            </a:r>
            <a:r>
              <a:rPr lang="en-US" sz="2200" b="1" dirty="0" err="1">
                <a:solidFill>
                  <a:srgbClr val="009193"/>
                </a:solidFill>
                <a:latin typeface="Marianne Bold"/>
                <a:ea typeface="Marianne"/>
                <a:cs typeface="Marianne"/>
                <a:sym typeface="Marianne Bold"/>
              </a:rPr>
              <a:t>boîte</a:t>
            </a:r>
            <a:r>
              <a:rPr lang="en-US" sz="2200" b="1" dirty="0">
                <a:solidFill>
                  <a:srgbClr val="009193"/>
                </a:solidFill>
                <a:latin typeface="Marianne Bold"/>
                <a:ea typeface="Marianne"/>
                <a:cs typeface="Marianne"/>
                <a:sym typeface="Marianne Bold"/>
              </a:rPr>
              <a:t> </a:t>
            </a:r>
            <a:r>
              <a:rPr lang="en-US" sz="2200" b="1" dirty="0" err="1">
                <a:solidFill>
                  <a:srgbClr val="009193"/>
                </a:solidFill>
                <a:latin typeface="Marianne Bold"/>
                <a:ea typeface="Marianne"/>
                <a:cs typeface="Marianne"/>
                <a:sym typeface="Marianne Bold"/>
              </a:rPr>
              <a:t>fonctionnelle</a:t>
            </a:r>
            <a:endParaRPr lang="en-US" sz="2200" dirty="0">
              <a:solidFill>
                <a:srgbClr val="009193"/>
              </a:solidFill>
              <a:latin typeface="Marianne"/>
              <a:ea typeface="Marianne"/>
              <a:cs typeface="Marianne"/>
              <a:sym typeface="Marianne"/>
            </a:endParaRPr>
          </a:p>
        </p:txBody>
      </p:sp>
      <p:sp>
        <p:nvSpPr>
          <p:cNvPr id="40" name="TextBox 40"/>
          <p:cNvSpPr txBox="1"/>
          <p:nvPr/>
        </p:nvSpPr>
        <p:spPr>
          <a:xfrm>
            <a:off x="430342" y="2853772"/>
            <a:ext cx="9876872" cy="546945"/>
          </a:xfrm>
          <a:prstGeom prst="rect">
            <a:avLst/>
          </a:prstGeom>
        </p:spPr>
        <p:txBody>
          <a:bodyPr wrap="square" lIns="0" tIns="0" rIns="0" bIns="0" rtlCol="0" anchor="t">
            <a:spAutoFit/>
          </a:bodyPr>
          <a:lstStyle/>
          <a:p>
            <a:pPr algn="l">
              <a:lnSpc>
                <a:spcPts val="4679"/>
              </a:lnSpc>
            </a:pPr>
            <a:r>
              <a:rPr lang="en-US" sz="3342" b="1" dirty="0">
                <a:solidFill>
                  <a:srgbClr val="000000"/>
                </a:solidFill>
                <a:latin typeface="Marianne Bold"/>
                <a:ea typeface="Marianne Bold"/>
                <a:cs typeface="Marianne Bold"/>
                <a:sym typeface="Marianne Bold"/>
              </a:rPr>
              <a:t>La </a:t>
            </a:r>
            <a:r>
              <a:rPr lang="en-US" sz="3342" b="1" dirty="0" err="1">
                <a:solidFill>
                  <a:srgbClr val="000000"/>
                </a:solidFill>
                <a:latin typeface="Marianne Bold"/>
                <a:ea typeface="Marianne Bold"/>
                <a:cs typeface="Marianne Bold"/>
                <a:sym typeface="Marianne Bold"/>
              </a:rPr>
              <a:t>dématérialisation</a:t>
            </a:r>
            <a:r>
              <a:rPr lang="en-US" sz="3342" b="1" dirty="0">
                <a:solidFill>
                  <a:srgbClr val="000000"/>
                </a:solidFill>
                <a:latin typeface="Marianne Bold"/>
                <a:ea typeface="Marianne Bold"/>
                <a:cs typeface="Marianne Bold"/>
                <a:sym typeface="Marianne Bold"/>
              </a:rPr>
              <a:t>, un </a:t>
            </a:r>
            <a:r>
              <a:rPr lang="en-US" sz="3342" b="1" dirty="0" err="1">
                <a:solidFill>
                  <a:srgbClr val="000000"/>
                </a:solidFill>
                <a:latin typeface="Marianne Bold"/>
                <a:ea typeface="Marianne Bold"/>
                <a:cs typeface="Marianne Bold"/>
                <a:sym typeface="Marianne Bold"/>
              </a:rPr>
              <a:t>chantier</a:t>
            </a:r>
            <a:r>
              <a:rPr lang="en-US" sz="3342" b="1" dirty="0">
                <a:solidFill>
                  <a:srgbClr val="000000"/>
                </a:solidFill>
                <a:latin typeface="Marianne Bold"/>
                <a:ea typeface="Marianne Bold"/>
                <a:cs typeface="Marianne Bold"/>
                <a:sym typeface="Marianne Bold"/>
              </a:rPr>
              <a:t> </a:t>
            </a:r>
            <a:r>
              <a:rPr lang="en-US" sz="3342" b="1" dirty="0" err="1">
                <a:solidFill>
                  <a:srgbClr val="000000"/>
                </a:solidFill>
                <a:latin typeface="Marianne Bold"/>
                <a:ea typeface="Marianne Bold"/>
                <a:cs typeface="Marianne Bold"/>
                <a:sym typeface="Marianne Bold"/>
              </a:rPr>
              <a:t>prioritaire</a:t>
            </a:r>
            <a:endParaRPr lang="en-US" sz="3342" b="1" dirty="0">
              <a:solidFill>
                <a:srgbClr val="000000"/>
              </a:solidFill>
              <a:latin typeface="Marianne Bold"/>
              <a:ea typeface="Marianne Bold"/>
              <a:cs typeface="Marianne Bold"/>
              <a:sym typeface="Marianne Bold"/>
            </a:endParaRPr>
          </a:p>
        </p:txBody>
      </p:sp>
      <p:sp>
        <p:nvSpPr>
          <p:cNvPr id="43" name="Freeform 14">
            <a:extLst>
              <a:ext uri="{FF2B5EF4-FFF2-40B4-BE49-F238E27FC236}">
                <a16:creationId xmlns:a16="http://schemas.microsoft.com/office/drawing/2014/main" id="{9446639F-50EF-F649-AB8E-384E235093F7}"/>
              </a:ext>
            </a:extLst>
          </p:cNvPr>
          <p:cNvSpPr/>
          <p:nvPr/>
        </p:nvSpPr>
        <p:spPr>
          <a:xfrm>
            <a:off x="17155816" y="-1360"/>
            <a:ext cx="1132184" cy="1277180"/>
          </a:xfrm>
          <a:custGeom>
            <a:avLst/>
            <a:gdLst/>
            <a:ahLst/>
            <a:cxnLst/>
            <a:rect l="l" t="t" r="r" b="b"/>
            <a:pathLst>
              <a:path w="502995" h="723822">
                <a:moveTo>
                  <a:pt x="0" y="0"/>
                </a:moveTo>
                <a:lnTo>
                  <a:pt x="502995" y="0"/>
                </a:lnTo>
                <a:lnTo>
                  <a:pt x="502995" y="723822"/>
                </a:lnTo>
                <a:lnTo>
                  <a:pt x="0" y="723822"/>
                </a:lnTo>
                <a:lnTo>
                  <a:pt x="0" y="0"/>
                </a:lnTo>
                <a:close/>
              </a:path>
            </a:pathLst>
          </a:custGeom>
          <a:blipFill>
            <a:blip r:embed="rId6"/>
            <a:stretch>
              <a:fillRect/>
            </a:stretch>
          </a:blipFill>
        </p:spPr>
        <p:txBody>
          <a:bodyPr/>
          <a:lstStyle/>
          <a:p>
            <a:endParaRPr lang="fr-FR"/>
          </a:p>
        </p:txBody>
      </p:sp>
      <p:sp>
        <p:nvSpPr>
          <p:cNvPr id="44" name="Freeform 3">
            <a:extLst>
              <a:ext uri="{FF2B5EF4-FFF2-40B4-BE49-F238E27FC236}">
                <a16:creationId xmlns:a16="http://schemas.microsoft.com/office/drawing/2014/main" id="{A7766ABC-B0DB-2041-B150-625F6E4326FF}"/>
              </a:ext>
            </a:extLst>
          </p:cNvPr>
          <p:cNvSpPr/>
          <p:nvPr/>
        </p:nvSpPr>
        <p:spPr>
          <a:xfrm>
            <a:off x="15927408" y="60731"/>
            <a:ext cx="1244850" cy="1197577"/>
          </a:xfrm>
          <a:custGeom>
            <a:avLst/>
            <a:gdLst/>
            <a:ahLst/>
            <a:cxnLst/>
            <a:rect l="l" t="t" r="r" b="b"/>
            <a:pathLst>
              <a:path w="1244850" h="1197577">
                <a:moveTo>
                  <a:pt x="0" y="0"/>
                </a:moveTo>
                <a:lnTo>
                  <a:pt x="1244849" y="0"/>
                </a:lnTo>
                <a:lnTo>
                  <a:pt x="1244849" y="1197577"/>
                </a:lnTo>
                <a:lnTo>
                  <a:pt x="0" y="1197577"/>
                </a:lnTo>
                <a:lnTo>
                  <a:pt x="0" y="0"/>
                </a:lnTo>
                <a:close/>
              </a:path>
            </a:pathLst>
          </a:custGeom>
          <a:blipFill>
            <a:blip r:embed="rId7"/>
            <a:stretch>
              <a:fillRect/>
            </a:stretch>
          </a:blipFill>
        </p:spPr>
        <p:txBody>
          <a:bodyPr/>
          <a:lstStyle/>
          <a:p>
            <a:endParaRPr lang="fr-FR"/>
          </a:p>
        </p:txBody>
      </p:sp>
      <p:sp>
        <p:nvSpPr>
          <p:cNvPr id="42" name="Rectangle à coins arrondis 41">
            <a:extLst>
              <a:ext uri="{FF2B5EF4-FFF2-40B4-BE49-F238E27FC236}">
                <a16:creationId xmlns:a16="http://schemas.microsoft.com/office/drawing/2014/main" id="{8A48D188-8290-1D49-A2FB-4A34410B50D5}"/>
              </a:ext>
            </a:extLst>
          </p:cNvPr>
          <p:cNvSpPr/>
          <p:nvPr/>
        </p:nvSpPr>
        <p:spPr>
          <a:xfrm>
            <a:off x="3061426" y="7734300"/>
            <a:ext cx="7682774" cy="1804138"/>
          </a:xfrm>
          <a:prstGeom prst="roundRect">
            <a:avLst/>
          </a:prstGeom>
          <a:solidFill>
            <a:srgbClr val="009193">
              <a:alpha val="15000"/>
            </a:srgbClr>
          </a:solidFill>
          <a:ln>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rgbClr val="009193"/>
                </a:solidFill>
              </a:rPr>
              <a:t>Objectif de l’état: Dématérialiser 100 % des démarches administratives d'ici 2025</a:t>
            </a:r>
            <a:r>
              <a:rPr lang="fr-FR" sz="2400" dirty="0">
                <a:solidFill>
                  <a:srgbClr val="009193"/>
                </a:solidFill>
              </a:rPr>
              <a:t> dans le cadre de la stratégie de modernisation de l'administration publique</a:t>
            </a:r>
          </a:p>
        </p:txBody>
      </p:sp>
    </p:spTree>
    <p:extLst>
      <p:ext uri="{BB962C8B-B14F-4D97-AF65-F5344CB8AC3E}">
        <p14:creationId xmlns:p14="http://schemas.microsoft.com/office/powerpoint/2010/main" val="3470132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0342" y="283905"/>
            <a:ext cx="1662831" cy="831416"/>
          </a:xfrm>
          <a:custGeom>
            <a:avLst/>
            <a:gdLst/>
            <a:ahLst/>
            <a:cxnLst/>
            <a:rect l="l" t="t" r="r" b="b"/>
            <a:pathLst>
              <a:path w="1662831" h="831416">
                <a:moveTo>
                  <a:pt x="0" y="0"/>
                </a:moveTo>
                <a:lnTo>
                  <a:pt x="1662831" y="0"/>
                </a:lnTo>
                <a:lnTo>
                  <a:pt x="1662831" y="831416"/>
                </a:lnTo>
                <a:lnTo>
                  <a:pt x="0" y="8314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grpSp>
        <p:nvGrpSpPr>
          <p:cNvPr id="12" name="Group 12"/>
          <p:cNvGrpSpPr/>
          <p:nvPr/>
        </p:nvGrpSpPr>
        <p:grpSpPr>
          <a:xfrm>
            <a:off x="-3993931" y="8110586"/>
            <a:ext cx="7612791" cy="5803315"/>
            <a:chOff x="0" y="0"/>
            <a:chExt cx="1066231" cy="812800"/>
          </a:xfrm>
        </p:grpSpPr>
        <p:sp>
          <p:nvSpPr>
            <p:cNvPr id="13" name="Freeform 13"/>
            <p:cNvSpPr/>
            <p:nvPr/>
          </p:nvSpPr>
          <p:spPr>
            <a:xfrm>
              <a:off x="0" y="0"/>
              <a:ext cx="1066231" cy="812800"/>
            </a:xfrm>
            <a:custGeom>
              <a:avLst/>
              <a:gdLst/>
              <a:ahLst/>
              <a:cxnLst/>
              <a:rect l="l" t="t" r="r" b="b"/>
              <a:pathLst>
                <a:path w="1066231" h="812800">
                  <a:moveTo>
                    <a:pt x="533116" y="0"/>
                  </a:moveTo>
                  <a:cubicBezTo>
                    <a:pt x="238684" y="0"/>
                    <a:pt x="0" y="181951"/>
                    <a:pt x="0" y="406400"/>
                  </a:cubicBezTo>
                  <a:cubicBezTo>
                    <a:pt x="0" y="630849"/>
                    <a:pt x="238684" y="812800"/>
                    <a:pt x="533116" y="812800"/>
                  </a:cubicBezTo>
                  <a:cubicBezTo>
                    <a:pt x="827547" y="812800"/>
                    <a:pt x="1066231" y="630849"/>
                    <a:pt x="1066231" y="406400"/>
                  </a:cubicBezTo>
                  <a:cubicBezTo>
                    <a:pt x="1066231" y="181951"/>
                    <a:pt x="827547" y="0"/>
                    <a:pt x="533116" y="0"/>
                  </a:cubicBezTo>
                  <a:close/>
                </a:path>
              </a:pathLst>
            </a:custGeom>
            <a:solidFill>
              <a:srgbClr val="000091"/>
            </a:solidFill>
          </p:spPr>
          <p:txBody>
            <a:bodyPr/>
            <a:lstStyle/>
            <a:p>
              <a:endParaRPr lang="fr-FR"/>
            </a:p>
          </p:txBody>
        </p:sp>
        <p:sp>
          <p:nvSpPr>
            <p:cNvPr id="14" name="TextBox 14"/>
            <p:cNvSpPr txBox="1"/>
            <p:nvPr/>
          </p:nvSpPr>
          <p:spPr>
            <a:xfrm>
              <a:off x="99959" y="38100"/>
              <a:ext cx="866313" cy="698500"/>
            </a:xfrm>
            <a:prstGeom prst="rect">
              <a:avLst/>
            </a:prstGeom>
          </p:spPr>
          <p:txBody>
            <a:bodyPr lIns="50800" tIns="50800" rIns="50800" bIns="50800" rtlCol="0" anchor="ctr"/>
            <a:lstStyle/>
            <a:p>
              <a:pPr algn="ctr">
                <a:lnSpc>
                  <a:spcPts val="3359"/>
                </a:lnSpc>
              </a:pPr>
              <a:endParaRPr/>
            </a:p>
          </p:txBody>
        </p:sp>
      </p:grpSp>
      <p:grpSp>
        <p:nvGrpSpPr>
          <p:cNvPr id="15" name="Group 15"/>
          <p:cNvGrpSpPr/>
          <p:nvPr/>
        </p:nvGrpSpPr>
        <p:grpSpPr>
          <a:xfrm>
            <a:off x="414906" y="9569893"/>
            <a:ext cx="3356534" cy="1690370"/>
            <a:chOff x="0" y="0"/>
            <a:chExt cx="884025" cy="445200"/>
          </a:xfrm>
        </p:grpSpPr>
        <p:sp>
          <p:nvSpPr>
            <p:cNvPr id="16" name="Freeform 16"/>
            <p:cNvSpPr/>
            <p:nvPr/>
          </p:nvSpPr>
          <p:spPr>
            <a:xfrm>
              <a:off x="0" y="0"/>
              <a:ext cx="884025" cy="445200"/>
            </a:xfrm>
            <a:custGeom>
              <a:avLst/>
              <a:gdLst/>
              <a:ahLst/>
              <a:cxnLst/>
              <a:rect l="l" t="t" r="r" b="b"/>
              <a:pathLst>
                <a:path w="884025" h="445200">
                  <a:moveTo>
                    <a:pt x="0" y="0"/>
                  </a:moveTo>
                  <a:lnTo>
                    <a:pt x="884025" y="0"/>
                  </a:lnTo>
                  <a:lnTo>
                    <a:pt x="884025" y="445200"/>
                  </a:lnTo>
                  <a:lnTo>
                    <a:pt x="0" y="445200"/>
                  </a:lnTo>
                  <a:close/>
                </a:path>
              </a:pathLst>
            </a:custGeom>
            <a:solidFill>
              <a:srgbClr val="FFFFFF"/>
            </a:solidFill>
          </p:spPr>
          <p:txBody>
            <a:bodyPr/>
            <a:lstStyle/>
            <a:p>
              <a:endParaRPr lang="fr-FR"/>
            </a:p>
          </p:txBody>
        </p:sp>
        <p:sp>
          <p:nvSpPr>
            <p:cNvPr id="17" name="TextBox 17"/>
            <p:cNvSpPr txBox="1"/>
            <p:nvPr/>
          </p:nvSpPr>
          <p:spPr>
            <a:xfrm>
              <a:off x="0" y="-38100"/>
              <a:ext cx="884025" cy="483300"/>
            </a:xfrm>
            <a:prstGeom prst="rect">
              <a:avLst/>
            </a:prstGeom>
          </p:spPr>
          <p:txBody>
            <a:bodyPr lIns="50800" tIns="50800" rIns="50800" bIns="50800" rtlCol="0" anchor="ctr"/>
            <a:lstStyle/>
            <a:p>
              <a:pPr algn="ctr">
                <a:lnSpc>
                  <a:spcPts val="3359"/>
                </a:lnSpc>
              </a:pPr>
              <a:endParaRPr/>
            </a:p>
          </p:txBody>
        </p:sp>
      </p:grpSp>
      <p:grpSp>
        <p:nvGrpSpPr>
          <p:cNvPr id="18" name="Group 18"/>
          <p:cNvGrpSpPr/>
          <p:nvPr/>
        </p:nvGrpSpPr>
        <p:grpSpPr>
          <a:xfrm>
            <a:off x="17761918" y="1259857"/>
            <a:ext cx="3086100" cy="8310036"/>
            <a:chOff x="0" y="0"/>
            <a:chExt cx="812800" cy="2188651"/>
          </a:xfrm>
        </p:grpSpPr>
        <p:sp>
          <p:nvSpPr>
            <p:cNvPr id="19" name="Freeform 19"/>
            <p:cNvSpPr/>
            <p:nvPr/>
          </p:nvSpPr>
          <p:spPr>
            <a:xfrm>
              <a:off x="0" y="0"/>
              <a:ext cx="812800" cy="2188651"/>
            </a:xfrm>
            <a:custGeom>
              <a:avLst/>
              <a:gdLst/>
              <a:ahLst/>
              <a:cxnLst/>
              <a:rect l="l" t="t" r="r" b="b"/>
              <a:pathLst>
                <a:path w="812800" h="2188651">
                  <a:moveTo>
                    <a:pt x="0" y="0"/>
                  </a:moveTo>
                  <a:lnTo>
                    <a:pt x="812800" y="0"/>
                  </a:lnTo>
                  <a:lnTo>
                    <a:pt x="812800" y="2188651"/>
                  </a:lnTo>
                  <a:lnTo>
                    <a:pt x="0" y="2188651"/>
                  </a:lnTo>
                  <a:close/>
                </a:path>
              </a:pathLst>
            </a:custGeom>
            <a:solidFill>
              <a:srgbClr val="FFFFFF"/>
            </a:solidFill>
          </p:spPr>
          <p:txBody>
            <a:bodyPr/>
            <a:lstStyle/>
            <a:p>
              <a:endParaRPr lang="fr-FR"/>
            </a:p>
          </p:txBody>
        </p:sp>
        <p:sp>
          <p:nvSpPr>
            <p:cNvPr id="20" name="TextBox 20"/>
            <p:cNvSpPr txBox="1"/>
            <p:nvPr/>
          </p:nvSpPr>
          <p:spPr>
            <a:xfrm>
              <a:off x="0" y="-38100"/>
              <a:ext cx="812800" cy="2226751"/>
            </a:xfrm>
            <a:prstGeom prst="rect">
              <a:avLst/>
            </a:prstGeom>
          </p:spPr>
          <p:txBody>
            <a:bodyPr lIns="50800" tIns="50800" rIns="50800" bIns="50800" rtlCol="0" anchor="ctr"/>
            <a:lstStyle/>
            <a:p>
              <a:pPr algn="ctr">
                <a:lnSpc>
                  <a:spcPts val="3359"/>
                </a:lnSpc>
              </a:pPr>
              <a:endParaRPr/>
            </a:p>
          </p:txBody>
        </p:sp>
      </p:grpSp>
      <p:grpSp>
        <p:nvGrpSpPr>
          <p:cNvPr id="21" name="Group 21"/>
          <p:cNvGrpSpPr/>
          <p:nvPr/>
        </p:nvGrpSpPr>
        <p:grpSpPr>
          <a:xfrm>
            <a:off x="-841912" y="1409206"/>
            <a:ext cx="7759206" cy="1214813"/>
            <a:chOff x="0" y="0"/>
            <a:chExt cx="2595743" cy="406400"/>
          </a:xfrm>
        </p:grpSpPr>
        <p:sp>
          <p:nvSpPr>
            <p:cNvPr id="22" name="Freeform 22"/>
            <p:cNvSpPr/>
            <p:nvPr/>
          </p:nvSpPr>
          <p:spPr>
            <a:xfrm>
              <a:off x="0" y="0"/>
              <a:ext cx="2595743" cy="406400"/>
            </a:xfrm>
            <a:custGeom>
              <a:avLst/>
              <a:gdLst/>
              <a:ahLst/>
              <a:cxnLst/>
              <a:rect l="l" t="t" r="r" b="b"/>
              <a:pathLst>
                <a:path w="2595743" h="406400">
                  <a:moveTo>
                    <a:pt x="2392543" y="0"/>
                  </a:moveTo>
                  <a:cubicBezTo>
                    <a:pt x="2504767" y="0"/>
                    <a:pt x="2595743" y="90976"/>
                    <a:pt x="2595743" y="203200"/>
                  </a:cubicBezTo>
                  <a:cubicBezTo>
                    <a:pt x="2595743" y="315424"/>
                    <a:pt x="2504767" y="406400"/>
                    <a:pt x="2392543" y="406400"/>
                  </a:cubicBezTo>
                  <a:lnTo>
                    <a:pt x="203200" y="406400"/>
                  </a:lnTo>
                  <a:cubicBezTo>
                    <a:pt x="90976" y="406400"/>
                    <a:pt x="0" y="315424"/>
                    <a:pt x="0" y="203200"/>
                  </a:cubicBezTo>
                  <a:cubicBezTo>
                    <a:pt x="0" y="90976"/>
                    <a:pt x="90976" y="0"/>
                    <a:pt x="203200" y="0"/>
                  </a:cubicBezTo>
                  <a:close/>
                </a:path>
              </a:pathLst>
            </a:custGeom>
            <a:solidFill>
              <a:srgbClr val="000091"/>
            </a:solidFill>
            <a:ln w="104775" cap="sq">
              <a:solidFill>
                <a:srgbClr val="009099"/>
              </a:solidFill>
              <a:prstDash val="solid"/>
              <a:miter/>
            </a:ln>
          </p:spPr>
          <p:txBody>
            <a:bodyPr/>
            <a:lstStyle/>
            <a:p>
              <a:endParaRPr lang="fr-FR"/>
            </a:p>
          </p:txBody>
        </p:sp>
        <p:sp>
          <p:nvSpPr>
            <p:cNvPr id="23" name="TextBox 23"/>
            <p:cNvSpPr txBox="1"/>
            <p:nvPr/>
          </p:nvSpPr>
          <p:spPr>
            <a:xfrm>
              <a:off x="0" y="-38100"/>
              <a:ext cx="2595743" cy="444500"/>
            </a:xfrm>
            <a:prstGeom prst="rect">
              <a:avLst/>
            </a:prstGeom>
          </p:spPr>
          <p:txBody>
            <a:bodyPr lIns="50800" tIns="50800" rIns="50800" bIns="50800" rtlCol="0" anchor="ctr"/>
            <a:lstStyle/>
            <a:p>
              <a:pPr algn="ctr">
                <a:lnSpc>
                  <a:spcPts val="3359"/>
                </a:lnSpc>
              </a:pPr>
              <a:endParaRPr/>
            </a:p>
          </p:txBody>
        </p:sp>
      </p:grpSp>
      <p:grpSp>
        <p:nvGrpSpPr>
          <p:cNvPr id="24" name="Group 24"/>
          <p:cNvGrpSpPr/>
          <p:nvPr/>
        </p:nvGrpSpPr>
        <p:grpSpPr>
          <a:xfrm>
            <a:off x="-2655758" y="1310722"/>
            <a:ext cx="3086100" cy="3086100"/>
            <a:chOff x="0" y="0"/>
            <a:chExt cx="812800" cy="812800"/>
          </a:xfrm>
        </p:grpSpPr>
        <p:sp>
          <p:nvSpPr>
            <p:cNvPr id="25" name="Freeform 2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p:spPr>
          <p:txBody>
            <a:bodyPr/>
            <a:lstStyle/>
            <a:p>
              <a:endParaRPr lang="fr-FR"/>
            </a:p>
          </p:txBody>
        </p:sp>
        <p:sp>
          <p:nvSpPr>
            <p:cNvPr id="26" name="TextBox 26"/>
            <p:cNvSpPr txBox="1"/>
            <p:nvPr/>
          </p:nvSpPr>
          <p:spPr>
            <a:xfrm>
              <a:off x="0" y="-38100"/>
              <a:ext cx="812800" cy="850900"/>
            </a:xfrm>
            <a:prstGeom prst="rect">
              <a:avLst/>
            </a:prstGeom>
          </p:spPr>
          <p:txBody>
            <a:bodyPr lIns="50800" tIns="50800" rIns="50800" bIns="50800" rtlCol="0" anchor="ctr"/>
            <a:lstStyle/>
            <a:p>
              <a:pPr algn="ctr">
                <a:lnSpc>
                  <a:spcPts val="3359"/>
                </a:lnSpc>
              </a:pPr>
              <a:endParaRPr/>
            </a:p>
          </p:txBody>
        </p:sp>
      </p:grpSp>
      <p:grpSp>
        <p:nvGrpSpPr>
          <p:cNvPr id="27" name="Group 27"/>
          <p:cNvGrpSpPr/>
          <p:nvPr/>
        </p:nvGrpSpPr>
        <p:grpSpPr>
          <a:xfrm>
            <a:off x="-2655758" y="7200900"/>
            <a:ext cx="3086100" cy="3086100"/>
            <a:chOff x="0" y="0"/>
            <a:chExt cx="812800" cy="812800"/>
          </a:xfrm>
        </p:grpSpPr>
        <p:sp>
          <p:nvSpPr>
            <p:cNvPr id="28" name="Freeform 2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p:spPr>
          <p:txBody>
            <a:bodyPr/>
            <a:lstStyle/>
            <a:p>
              <a:endParaRPr lang="fr-FR"/>
            </a:p>
          </p:txBody>
        </p:sp>
        <p:sp>
          <p:nvSpPr>
            <p:cNvPr id="29" name="TextBox 29"/>
            <p:cNvSpPr txBox="1"/>
            <p:nvPr/>
          </p:nvSpPr>
          <p:spPr>
            <a:xfrm>
              <a:off x="0" y="-38100"/>
              <a:ext cx="812800" cy="850900"/>
            </a:xfrm>
            <a:prstGeom prst="rect">
              <a:avLst/>
            </a:prstGeom>
          </p:spPr>
          <p:txBody>
            <a:bodyPr lIns="50800" tIns="50800" rIns="50800" bIns="50800" rtlCol="0" anchor="ctr"/>
            <a:lstStyle/>
            <a:p>
              <a:pPr algn="ctr">
                <a:lnSpc>
                  <a:spcPts val="3359"/>
                </a:lnSpc>
              </a:pPr>
              <a:endParaRPr/>
            </a:p>
          </p:txBody>
        </p:sp>
      </p:grpSp>
      <p:grpSp>
        <p:nvGrpSpPr>
          <p:cNvPr id="30" name="Group 30"/>
          <p:cNvGrpSpPr/>
          <p:nvPr/>
        </p:nvGrpSpPr>
        <p:grpSpPr>
          <a:xfrm>
            <a:off x="17761918" y="0"/>
            <a:ext cx="1087276" cy="10287000"/>
            <a:chOff x="0" y="0"/>
            <a:chExt cx="286361" cy="2709333"/>
          </a:xfrm>
        </p:grpSpPr>
        <p:sp>
          <p:nvSpPr>
            <p:cNvPr id="31" name="Freeform 31"/>
            <p:cNvSpPr/>
            <p:nvPr/>
          </p:nvSpPr>
          <p:spPr>
            <a:xfrm>
              <a:off x="0" y="0"/>
              <a:ext cx="286361" cy="2709333"/>
            </a:xfrm>
            <a:custGeom>
              <a:avLst/>
              <a:gdLst/>
              <a:ahLst/>
              <a:cxnLst/>
              <a:rect l="l" t="t" r="r" b="b"/>
              <a:pathLst>
                <a:path w="286361" h="2709333">
                  <a:moveTo>
                    <a:pt x="0" y="0"/>
                  </a:moveTo>
                  <a:lnTo>
                    <a:pt x="286361" y="0"/>
                  </a:lnTo>
                  <a:lnTo>
                    <a:pt x="286361" y="2709333"/>
                  </a:lnTo>
                  <a:lnTo>
                    <a:pt x="0" y="2709333"/>
                  </a:lnTo>
                  <a:close/>
                </a:path>
              </a:pathLst>
            </a:custGeom>
            <a:solidFill>
              <a:srgbClr val="FFFFFF"/>
            </a:solidFill>
          </p:spPr>
          <p:txBody>
            <a:bodyPr/>
            <a:lstStyle/>
            <a:p>
              <a:endParaRPr lang="fr-FR"/>
            </a:p>
          </p:txBody>
        </p:sp>
        <p:sp>
          <p:nvSpPr>
            <p:cNvPr id="32" name="TextBox 32"/>
            <p:cNvSpPr txBox="1"/>
            <p:nvPr/>
          </p:nvSpPr>
          <p:spPr>
            <a:xfrm>
              <a:off x="0" y="-38100"/>
              <a:ext cx="286361" cy="2747433"/>
            </a:xfrm>
            <a:prstGeom prst="rect">
              <a:avLst/>
            </a:prstGeom>
          </p:spPr>
          <p:txBody>
            <a:bodyPr lIns="50800" tIns="50800" rIns="50800" bIns="50800" rtlCol="0" anchor="ctr"/>
            <a:lstStyle/>
            <a:p>
              <a:pPr algn="ctr">
                <a:lnSpc>
                  <a:spcPts val="3359"/>
                </a:lnSpc>
              </a:pPr>
              <a:endParaRPr/>
            </a:p>
          </p:txBody>
        </p:sp>
      </p:grpSp>
      <p:grpSp>
        <p:nvGrpSpPr>
          <p:cNvPr id="33" name="Group 33"/>
          <p:cNvGrpSpPr/>
          <p:nvPr/>
        </p:nvGrpSpPr>
        <p:grpSpPr>
          <a:xfrm>
            <a:off x="16418793" y="9569893"/>
            <a:ext cx="3086100" cy="983889"/>
            <a:chOff x="0" y="0"/>
            <a:chExt cx="812800" cy="259131"/>
          </a:xfrm>
        </p:grpSpPr>
        <p:sp>
          <p:nvSpPr>
            <p:cNvPr id="34" name="Freeform 34"/>
            <p:cNvSpPr/>
            <p:nvPr/>
          </p:nvSpPr>
          <p:spPr>
            <a:xfrm>
              <a:off x="0" y="0"/>
              <a:ext cx="812800" cy="259131"/>
            </a:xfrm>
            <a:custGeom>
              <a:avLst/>
              <a:gdLst/>
              <a:ahLst/>
              <a:cxnLst/>
              <a:rect l="l" t="t" r="r" b="b"/>
              <a:pathLst>
                <a:path w="812800" h="259131">
                  <a:moveTo>
                    <a:pt x="0" y="0"/>
                  </a:moveTo>
                  <a:lnTo>
                    <a:pt x="812800" y="0"/>
                  </a:lnTo>
                  <a:lnTo>
                    <a:pt x="812800" y="259131"/>
                  </a:lnTo>
                  <a:lnTo>
                    <a:pt x="0" y="259131"/>
                  </a:lnTo>
                  <a:close/>
                </a:path>
              </a:pathLst>
            </a:custGeom>
            <a:solidFill>
              <a:srgbClr val="FFFFFF"/>
            </a:solidFill>
          </p:spPr>
          <p:txBody>
            <a:bodyPr/>
            <a:lstStyle/>
            <a:p>
              <a:endParaRPr lang="fr-FR"/>
            </a:p>
          </p:txBody>
        </p:sp>
        <p:sp>
          <p:nvSpPr>
            <p:cNvPr id="35" name="TextBox 35"/>
            <p:cNvSpPr txBox="1"/>
            <p:nvPr/>
          </p:nvSpPr>
          <p:spPr>
            <a:xfrm>
              <a:off x="0" y="-38100"/>
              <a:ext cx="812800" cy="297231"/>
            </a:xfrm>
            <a:prstGeom prst="rect">
              <a:avLst/>
            </a:prstGeom>
          </p:spPr>
          <p:txBody>
            <a:bodyPr lIns="50800" tIns="50800" rIns="50800" bIns="50800" rtlCol="0" anchor="ctr"/>
            <a:lstStyle/>
            <a:p>
              <a:pPr algn="ctr">
                <a:lnSpc>
                  <a:spcPts val="3359"/>
                </a:lnSpc>
              </a:pPr>
              <a:endParaRPr/>
            </a:p>
          </p:txBody>
        </p:sp>
      </p:grpSp>
      <p:sp>
        <p:nvSpPr>
          <p:cNvPr id="36" name="AutoShape 36"/>
          <p:cNvSpPr/>
          <p:nvPr/>
        </p:nvSpPr>
        <p:spPr>
          <a:xfrm>
            <a:off x="430342" y="9840743"/>
            <a:ext cx="17331577" cy="0"/>
          </a:xfrm>
          <a:prstGeom prst="line">
            <a:avLst/>
          </a:prstGeom>
          <a:ln w="19050" cap="flat">
            <a:solidFill>
              <a:srgbClr val="000000"/>
            </a:solidFill>
            <a:prstDash val="solid"/>
            <a:headEnd type="none" w="sm" len="sm"/>
            <a:tailEnd type="none" w="sm" len="sm"/>
          </a:ln>
        </p:spPr>
        <p:txBody>
          <a:bodyPr/>
          <a:lstStyle/>
          <a:p>
            <a:endParaRPr lang="fr-FR"/>
          </a:p>
        </p:txBody>
      </p:sp>
      <p:sp>
        <p:nvSpPr>
          <p:cNvPr id="38" name="TextBox 38"/>
          <p:cNvSpPr txBox="1"/>
          <p:nvPr/>
        </p:nvSpPr>
        <p:spPr>
          <a:xfrm>
            <a:off x="990600" y="1587987"/>
            <a:ext cx="6094110" cy="733727"/>
          </a:xfrm>
          <a:prstGeom prst="rect">
            <a:avLst/>
          </a:prstGeom>
        </p:spPr>
        <p:txBody>
          <a:bodyPr wrap="square" lIns="0" tIns="0" rIns="0" bIns="0" rtlCol="0" anchor="t">
            <a:spAutoFit/>
          </a:bodyPr>
          <a:lstStyle/>
          <a:p>
            <a:pPr algn="l">
              <a:lnSpc>
                <a:spcPts val="6299"/>
              </a:lnSpc>
            </a:pPr>
            <a:r>
              <a:rPr lang="en-US" sz="4500" b="1" dirty="0">
                <a:solidFill>
                  <a:srgbClr val="FFFFFF"/>
                </a:solidFill>
                <a:latin typeface="Marianne Ultra-Bold"/>
                <a:ea typeface="Marianne Ultra-Bold"/>
                <a:cs typeface="Marianne Ultra-Bold"/>
                <a:sym typeface="Marianne Ultra-Bold"/>
              </a:rPr>
              <a:t>Cadre </a:t>
            </a:r>
            <a:r>
              <a:rPr lang="en-US" sz="4500" b="1" dirty="0" err="1">
                <a:solidFill>
                  <a:srgbClr val="FFFFFF"/>
                </a:solidFill>
                <a:latin typeface="Marianne Ultra-Bold"/>
                <a:ea typeface="Marianne Ultra-Bold"/>
                <a:cs typeface="Marianne Ultra-Bold"/>
                <a:sym typeface="Marianne Ultra-Bold"/>
              </a:rPr>
              <a:t>juridique</a:t>
            </a:r>
            <a:endParaRPr lang="en-US" sz="4500" b="1" dirty="0">
              <a:solidFill>
                <a:srgbClr val="FFFFFF"/>
              </a:solidFill>
              <a:latin typeface="Marianne Ultra-Bold"/>
              <a:ea typeface="Marianne Ultra-Bold"/>
              <a:cs typeface="Marianne Ultra-Bold"/>
              <a:sym typeface="Marianne Ultra-Bold"/>
            </a:endParaRPr>
          </a:p>
        </p:txBody>
      </p:sp>
      <p:sp>
        <p:nvSpPr>
          <p:cNvPr id="41" name="TextBox 41"/>
          <p:cNvSpPr txBox="1"/>
          <p:nvPr/>
        </p:nvSpPr>
        <p:spPr>
          <a:xfrm>
            <a:off x="480901" y="9974093"/>
            <a:ext cx="903060" cy="228427"/>
          </a:xfrm>
          <a:prstGeom prst="rect">
            <a:avLst/>
          </a:prstGeom>
        </p:spPr>
        <p:txBody>
          <a:bodyPr lIns="0" tIns="0" rIns="0" bIns="0" rtlCol="0" anchor="t">
            <a:spAutoFit/>
          </a:bodyPr>
          <a:lstStyle/>
          <a:p>
            <a:pPr algn="ctr">
              <a:lnSpc>
                <a:spcPts val="1851"/>
              </a:lnSpc>
              <a:spcBef>
                <a:spcPct val="0"/>
              </a:spcBef>
            </a:pPr>
            <a:r>
              <a:rPr lang="en-US" sz="1322" dirty="0">
                <a:solidFill>
                  <a:srgbClr val="000091"/>
                </a:solidFill>
                <a:latin typeface="Marianne"/>
                <a:ea typeface="Marianne"/>
                <a:cs typeface="Marianne"/>
                <a:sym typeface="Marianne"/>
              </a:rPr>
              <a:t>2024</a:t>
            </a:r>
          </a:p>
        </p:txBody>
      </p:sp>
      <p:sp>
        <p:nvSpPr>
          <p:cNvPr id="43" name="CustomShape 2">
            <a:extLst>
              <a:ext uri="{FF2B5EF4-FFF2-40B4-BE49-F238E27FC236}">
                <a16:creationId xmlns:a16="http://schemas.microsoft.com/office/drawing/2014/main" id="{8FF5BAFC-5E6B-0245-9F09-24174989A7C2}"/>
              </a:ext>
            </a:extLst>
          </p:cNvPr>
          <p:cNvSpPr/>
          <p:nvPr/>
        </p:nvSpPr>
        <p:spPr>
          <a:xfrm>
            <a:off x="480901" y="3944957"/>
            <a:ext cx="15597299" cy="4686081"/>
          </a:xfrm>
          <a:prstGeom prst="rect">
            <a:avLst/>
          </a:prstGeom>
          <a:noFill/>
          <a:ln w="12600">
            <a:noFill/>
          </a:ln>
        </p:spPr>
        <p:style>
          <a:lnRef idx="0">
            <a:scrgbClr r="0" g="0" b="0"/>
          </a:lnRef>
          <a:fillRef idx="0">
            <a:scrgbClr r="0" g="0" b="0"/>
          </a:fillRef>
          <a:effectRef idx="0">
            <a:scrgbClr r="0" g="0" b="0"/>
          </a:effectRef>
          <a:fontRef idx="minor"/>
        </p:style>
        <p:txBody>
          <a:bodyPr lIns="0" tIns="0" rIns="0" bIns="0">
            <a:noAutofit/>
          </a:bodyPr>
          <a:lstStyle/>
          <a:p>
            <a:pPr marL="112320" indent="-110160">
              <a:lnSpc>
                <a:spcPct val="100000"/>
              </a:lnSpc>
            </a:pPr>
            <a:r>
              <a:rPr lang="fr-FR" sz="2200" b="1" dirty="0">
                <a:solidFill>
                  <a:srgbClr val="009193"/>
                </a:solidFill>
                <a:latin typeface="Marianne"/>
              </a:rPr>
              <a:t>Point 1 : Faciliter le droit à la saisine par voie électronique Article L112-8 </a:t>
            </a:r>
          </a:p>
          <a:p>
            <a:pPr marL="442080" lvl="1" indent="-97200">
              <a:lnSpc>
                <a:spcPct val="100000"/>
              </a:lnSpc>
              <a:spcBef>
                <a:spcPts val="601"/>
              </a:spcBef>
              <a:buClr>
                <a:srgbClr val="002060"/>
              </a:buClr>
              <a:buFont typeface="Symbol"/>
              <a:buChar char=""/>
            </a:pPr>
            <a:r>
              <a:rPr lang="fr-FR" sz="2200" b="1" dirty="0">
                <a:solidFill>
                  <a:schemeClr val="tx1">
                    <a:lumMod val="75000"/>
                    <a:lumOff val="25000"/>
                  </a:schemeClr>
                </a:solidFill>
                <a:latin typeface="Marianne"/>
              </a:rPr>
              <a:t>Toute personne, dès lors qu'elle s'est identifiée préalablement auprès d'une administration</a:t>
            </a:r>
            <a:r>
              <a:rPr lang="fr-FR" sz="2200" dirty="0">
                <a:solidFill>
                  <a:schemeClr val="tx1">
                    <a:lumMod val="75000"/>
                    <a:lumOff val="25000"/>
                  </a:schemeClr>
                </a:solidFill>
                <a:latin typeface="Marianne"/>
              </a:rPr>
              <a:t>, peut, dans des conditions déterminées par décret en Conseil d'Etat, adresser à celle-ci, par voie électronique, une demande, une déclaration, un document ou une information, ou lui répondre par la même voie. </a:t>
            </a:r>
          </a:p>
          <a:p>
            <a:pPr>
              <a:lnSpc>
                <a:spcPct val="100000"/>
              </a:lnSpc>
            </a:pPr>
            <a:endParaRPr lang="fr-FR" sz="2200" dirty="0">
              <a:solidFill>
                <a:srgbClr val="000000"/>
              </a:solidFill>
              <a:latin typeface="Marianne"/>
            </a:endParaRPr>
          </a:p>
          <a:p>
            <a:pPr marL="112320" indent="-110160"/>
            <a:r>
              <a:rPr lang="fr-FR" sz="2200" b="1" dirty="0">
                <a:solidFill>
                  <a:srgbClr val="009193"/>
                </a:solidFill>
                <a:latin typeface="Marianne"/>
              </a:rPr>
              <a:t>Point 2 : Le passage par un </a:t>
            </a:r>
            <a:r>
              <a:rPr lang="fr-FR" sz="2200" b="1" dirty="0" err="1">
                <a:solidFill>
                  <a:srgbClr val="009193"/>
                </a:solidFill>
                <a:latin typeface="Marianne"/>
              </a:rPr>
              <a:t>téléservice</a:t>
            </a:r>
            <a:r>
              <a:rPr lang="fr-FR" sz="2200" b="1" dirty="0">
                <a:solidFill>
                  <a:srgbClr val="009193"/>
                </a:solidFill>
                <a:latin typeface="Marianne"/>
              </a:rPr>
              <a:t> peut être déployé en sus et place de la saisine par mail …. Article L112-9 </a:t>
            </a:r>
          </a:p>
          <a:p>
            <a:pPr marL="442080" lvl="1" indent="-97200">
              <a:lnSpc>
                <a:spcPct val="100000"/>
              </a:lnSpc>
              <a:spcBef>
                <a:spcPts val="601"/>
              </a:spcBef>
              <a:buClr>
                <a:srgbClr val="002060"/>
              </a:buClr>
              <a:buFont typeface="Symbol"/>
              <a:buChar char=""/>
            </a:pPr>
            <a:r>
              <a:rPr lang="fr-FR" sz="2200" dirty="0">
                <a:solidFill>
                  <a:schemeClr val="tx1">
                    <a:lumMod val="75000"/>
                    <a:lumOff val="25000"/>
                  </a:schemeClr>
                </a:solidFill>
                <a:latin typeface="Marianne"/>
              </a:rPr>
              <a:t>L'administration met en place un ou plusieurs </a:t>
            </a:r>
            <a:r>
              <a:rPr lang="fr-FR" sz="2200" dirty="0" err="1">
                <a:solidFill>
                  <a:schemeClr val="tx1">
                    <a:lumMod val="75000"/>
                    <a:lumOff val="25000"/>
                  </a:schemeClr>
                </a:solidFill>
                <a:latin typeface="Marianne"/>
              </a:rPr>
              <a:t>téléservices</a:t>
            </a:r>
            <a:r>
              <a:rPr lang="fr-FR" sz="2200" dirty="0">
                <a:solidFill>
                  <a:schemeClr val="tx1">
                    <a:lumMod val="75000"/>
                    <a:lumOff val="25000"/>
                  </a:schemeClr>
                </a:solidFill>
                <a:latin typeface="Marianne"/>
              </a:rPr>
              <a:t>, dans le respect des dispositions de </a:t>
            </a:r>
            <a:r>
              <a:rPr lang="fr-FR" sz="2200" dirty="0">
                <a:solidFill>
                  <a:schemeClr val="tx1">
                    <a:lumMod val="75000"/>
                    <a:lumOff val="25000"/>
                  </a:schemeClr>
                </a:solidFill>
                <a:latin typeface="Marianne"/>
                <a:hlinkClick r:id="rId4">
                  <a:extLst>
                    <a:ext uri="{A12FA001-AC4F-418D-AE19-62706E023703}">
                      <ahyp:hlinkClr xmlns:ahyp="http://schemas.microsoft.com/office/drawing/2018/hyperlinkcolor" val="tx"/>
                    </a:ext>
                  </a:extLst>
                </a:hlinkClick>
              </a:rPr>
              <a:t>loi n° 78-17 du 6 janvier 1978 </a:t>
            </a:r>
            <a:r>
              <a:rPr lang="fr-FR" sz="2200" dirty="0">
                <a:solidFill>
                  <a:schemeClr val="tx1">
                    <a:lumMod val="75000"/>
                    <a:lumOff val="25000"/>
                  </a:schemeClr>
                </a:solidFill>
                <a:latin typeface="Marianne"/>
              </a:rPr>
              <a:t>relative à l'informatique et aux libertés et des règles de sécurité et d'interopérabilité prévues aux chapitres IV et V de l'ordonnance n° </a:t>
            </a:r>
            <a:r>
              <a:rPr lang="fr-FR" sz="2200" dirty="0">
                <a:solidFill>
                  <a:schemeClr val="tx1">
                    <a:lumMod val="75000"/>
                    <a:lumOff val="25000"/>
                  </a:schemeClr>
                </a:solidFill>
                <a:latin typeface="Marianne"/>
                <a:hlinkClick r:id="rId5">
                  <a:extLst>
                    <a:ext uri="{A12FA001-AC4F-418D-AE19-62706E023703}">
                      <ahyp:hlinkClr xmlns:ahyp="http://schemas.microsoft.com/office/drawing/2018/hyperlinkcolor" val="tx"/>
                    </a:ext>
                  </a:extLst>
                </a:hlinkClick>
              </a:rPr>
              <a:t>2005-1516</a:t>
            </a:r>
            <a:r>
              <a:rPr lang="fr-FR" sz="2200" dirty="0">
                <a:solidFill>
                  <a:schemeClr val="tx1">
                    <a:lumMod val="75000"/>
                    <a:lumOff val="25000"/>
                  </a:schemeClr>
                </a:solidFill>
                <a:latin typeface="Marianne"/>
              </a:rPr>
              <a:t> du 8 décembre 2005 relative aux échanges électroniques entre les usagers et les autorités administratives et entre les autorités administratives. </a:t>
            </a:r>
          </a:p>
          <a:p>
            <a:pPr marL="344880" lvl="1">
              <a:lnSpc>
                <a:spcPct val="100000"/>
              </a:lnSpc>
              <a:spcBef>
                <a:spcPts val="601"/>
              </a:spcBef>
              <a:buClr>
                <a:srgbClr val="002060"/>
              </a:buClr>
            </a:pPr>
            <a:endParaRPr lang="fr-FR" sz="2200" dirty="0">
              <a:solidFill>
                <a:srgbClr val="000000"/>
              </a:solidFill>
              <a:latin typeface="Marianne"/>
            </a:endParaRPr>
          </a:p>
          <a:p>
            <a:pPr marL="442080" lvl="1" indent="-97200">
              <a:lnSpc>
                <a:spcPct val="100000"/>
              </a:lnSpc>
              <a:spcBef>
                <a:spcPts val="601"/>
              </a:spcBef>
              <a:buClr>
                <a:srgbClr val="002060"/>
              </a:buClr>
              <a:buFont typeface="Symbol"/>
              <a:buChar char=""/>
            </a:pPr>
            <a:r>
              <a:rPr lang="fr-FR" sz="2200" dirty="0">
                <a:solidFill>
                  <a:schemeClr val="tx1">
                    <a:lumMod val="75000"/>
                    <a:lumOff val="25000"/>
                  </a:schemeClr>
                </a:solidFill>
                <a:latin typeface="Marianne"/>
              </a:rPr>
              <a:t>Lorsqu'elle met en place un ou plusieurs </a:t>
            </a:r>
            <a:r>
              <a:rPr lang="fr-FR" sz="2200" dirty="0" err="1">
                <a:solidFill>
                  <a:schemeClr val="tx1">
                    <a:lumMod val="75000"/>
                    <a:lumOff val="25000"/>
                  </a:schemeClr>
                </a:solidFill>
                <a:latin typeface="Marianne"/>
              </a:rPr>
              <a:t>téléservices</a:t>
            </a:r>
            <a:r>
              <a:rPr lang="fr-FR" sz="2200" dirty="0">
                <a:solidFill>
                  <a:schemeClr val="tx1">
                    <a:lumMod val="75000"/>
                    <a:lumOff val="25000"/>
                  </a:schemeClr>
                </a:solidFill>
                <a:latin typeface="Marianne"/>
              </a:rPr>
              <a:t>, </a:t>
            </a:r>
            <a:r>
              <a:rPr lang="fr-FR" sz="2200" b="1" dirty="0">
                <a:solidFill>
                  <a:schemeClr val="tx1">
                    <a:lumMod val="75000"/>
                    <a:lumOff val="25000"/>
                  </a:schemeClr>
                </a:solidFill>
                <a:latin typeface="Marianne"/>
              </a:rPr>
              <a:t>l'administration rend accessibles leurs modalités d'utilisation, notamment les modes de communication possibles</a:t>
            </a:r>
            <a:r>
              <a:rPr lang="fr-FR" sz="2200" dirty="0">
                <a:solidFill>
                  <a:schemeClr val="tx1">
                    <a:lumMod val="75000"/>
                    <a:lumOff val="25000"/>
                  </a:schemeClr>
                </a:solidFill>
                <a:latin typeface="Marianne"/>
              </a:rPr>
              <a:t>. Ces modalités s'imposent au public. </a:t>
            </a:r>
            <a:br>
              <a:rPr sz="2200" dirty="0">
                <a:solidFill>
                  <a:schemeClr val="tx1">
                    <a:lumMod val="75000"/>
                    <a:lumOff val="25000"/>
                  </a:schemeClr>
                </a:solidFill>
                <a:latin typeface="Marianne"/>
              </a:rPr>
            </a:br>
            <a:r>
              <a:rPr lang="fr-FR" sz="2200" dirty="0">
                <a:solidFill>
                  <a:schemeClr val="tx1">
                    <a:lumMod val="75000"/>
                    <a:lumOff val="25000"/>
                  </a:schemeClr>
                </a:solidFill>
                <a:latin typeface="Marianne"/>
              </a:rPr>
              <a:t>Lorsqu'elle a mis en place un </a:t>
            </a:r>
            <a:r>
              <a:rPr lang="fr-FR" sz="2200" dirty="0" err="1">
                <a:solidFill>
                  <a:schemeClr val="tx1">
                    <a:lumMod val="75000"/>
                    <a:lumOff val="25000"/>
                  </a:schemeClr>
                </a:solidFill>
                <a:latin typeface="Marianne"/>
              </a:rPr>
              <a:t>téléservice</a:t>
            </a:r>
            <a:r>
              <a:rPr lang="fr-FR" sz="2200" dirty="0">
                <a:solidFill>
                  <a:schemeClr val="tx1">
                    <a:lumMod val="75000"/>
                    <a:lumOff val="25000"/>
                  </a:schemeClr>
                </a:solidFill>
                <a:latin typeface="Marianne"/>
              </a:rPr>
              <a:t> réservé à l'accomplissement de certaines démarches administratives, une administration n'est régulièrement saisie par voie électronique que par l'usage de ce </a:t>
            </a:r>
            <a:r>
              <a:rPr lang="fr-FR" sz="2200" dirty="0" err="1">
                <a:solidFill>
                  <a:schemeClr val="tx1">
                    <a:lumMod val="75000"/>
                    <a:lumOff val="25000"/>
                  </a:schemeClr>
                </a:solidFill>
                <a:latin typeface="Marianne"/>
              </a:rPr>
              <a:t>téléservice</a:t>
            </a:r>
            <a:r>
              <a:rPr lang="fr-FR" sz="2200" dirty="0">
                <a:solidFill>
                  <a:schemeClr val="tx1">
                    <a:lumMod val="75000"/>
                    <a:lumOff val="25000"/>
                  </a:schemeClr>
                </a:solidFill>
                <a:latin typeface="Marianne"/>
              </a:rPr>
              <a:t>. </a:t>
            </a:r>
            <a:br>
              <a:rPr sz="2200" dirty="0">
                <a:solidFill>
                  <a:srgbClr val="000000"/>
                </a:solidFill>
                <a:latin typeface="Marianne"/>
              </a:rPr>
            </a:br>
            <a:r>
              <a:rPr lang="fr-FR" sz="2000" b="0" strike="noStrike" spc="-1" dirty="0">
                <a:solidFill>
                  <a:srgbClr val="002060"/>
                </a:solidFill>
                <a:latin typeface="Century Gothic"/>
                <a:ea typeface="DejaVu Sans"/>
              </a:rPr>
              <a:t> </a:t>
            </a:r>
            <a:endParaRPr lang="fr-FR" sz="2000" b="0" strike="noStrike" spc="-1" dirty="0">
              <a:latin typeface="Arial"/>
            </a:endParaRPr>
          </a:p>
        </p:txBody>
      </p:sp>
      <p:sp>
        <p:nvSpPr>
          <p:cNvPr id="44" name="CustomShape 3">
            <a:extLst>
              <a:ext uri="{FF2B5EF4-FFF2-40B4-BE49-F238E27FC236}">
                <a16:creationId xmlns:a16="http://schemas.microsoft.com/office/drawing/2014/main" id="{14B75667-17E9-904A-AE4F-B9E359445F3D}"/>
              </a:ext>
            </a:extLst>
          </p:cNvPr>
          <p:cNvSpPr/>
          <p:nvPr/>
        </p:nvSpPr>
        <p:spPr>
          <a:xfrm>
            <a:off x="735375" y="2926941"/>
            <a:ext cx="6604560" cy="317880"/>
          </a:xfrm>
          <a:prstGeom prst="rect">
            <a:avLst/>
          </a:prstGeom>
          <a:noFill/>
          <a:ln w="12600">
            <a:noFill/>
          </a:ln>
        </p:spPr>
        <p:style>
          <a:lnRef idx="0">
            <a:scrgbClr r="0" g="0" b="0"/>
          </a:lnRef>
          <a:fillRef idx="0">
            <a:scrgbClr r="0" g="0" b="0"/>
          </a:fillRef>
          <a:effectRef idx="0">
            <a:scrgbClr r="0" g="0" b="0"/>
          </a:effectRef>
          <a:fontRef idx="minor"/>
        </p:style>
        <p:txBody>
          <a:bodyPr wrap="none" lIns="45720" tIns="45000" rIns="45720" bIns="45000">
            <a:spAutoFit/>
          </a:bodyPr>
          <a:lstStyle/>
          <a:p>
            <a:pPr>
              <a:lnSpc>
                <a:spcPct val="100000"/>
              </a:lnSpc>
            </a:pPr>
            <a:r>
              <a:rPr lang="fr-FR" sz="1500" b="0" strike="noStrike" spc="-1" dirty="0">
                <a:solidFill>
                  <a:srgbClr val="1D4896"/>
                </a:solidFill>
                <a:latin typeface="Century Gothic"/>
                <a:ea typeface="Century Gothic"/>
              </a:rPr>
              <a:t>Articles du CRPA: Code des Relations entre le Public et l’Administration</a:t>
            </a:r>
            <a:endParaRPr lang="fr-FR" sz="1500" b="0" strike="noStrike" spc="-1" dirty="0">
              <a:latin typeface="Arial"/>
            </a:endParaRPr>
          </a:p>
        </p:txBody>
      </p:sp>
      <p:sp>
        <p:nvSpPr>
          <p:cNvPr id="45" name="CustomShape 4">
            <a:extLst>
              <a:ext uri="{FF2B5EF4-FFF2-40B4-BE49-F238E27FC236}">
                <a16:creationId xmlns:a16="http://schemas.microsoft.com/office/drawing/2014/main" id="{FE942FB5-9467-0442-8D98-DA2130F7188F}"/>
              </a:ext>
            </a:extLst>
          </p:cNvPr>
          <p:cNvSpPr/>
          <p:nvPr/>
        </p:nvSpPr>
        <p:spPr>
          <a:xfrm>
            <a:off x="567959" y="3218456"/>
            <a:ext cx="10539591" cy="398655"/>
          </a:xfrm>
          <a:prstGeom prst="rect">
            <a:avLst/>
          </a:prstGeom>
          <a:noFill/>
          <a:ln w="12600">
            <a:noFill/>
          </a:ln>
        </p:spPr>
        <p:style>
          <a:lnRef idx="0">
            <a:scrgbClr r="0" g="0" b="0"/>
          </a:lnRef>
          <a:fillRef idx="0">
            <a:scrgbClr r="0" g="0" b="0"/>
          </a:fillRef>
          <a:effectRef idx="0">
            <a:scrgbClr r="0" g="0" b="0"/>
          </a:effectRef>
          <a:fontRef idx="minor"/>
        </p:style>
        <p:txBody>
          <a:bodyPr wrap="square" lIns="45720" tIns="45000" rIns="45720" bIns="45000">
            <a:spAutoFit/>
          </a:bodyPr>
          <a:lstStyle/>
          <a:p>
            <a:pPr>
              <a:lnSpc>
                <a:spcPct val="100000"/>
              </a:lnSpc>
            </a:pPr>
            <a:r>
              <a:rPr lang="fr-FR" sz="2000" b="0" u="sng" strike="noStrike" spc="-1" dirty="0">
                <a:solidFill>
                  <a:srgbClr val="2F5496"/>
                </a:solidFill>
                <a:uFillTx/>
                <a:latin typeface="Century Gothic"/>
                <a:ea typeface="Century Gothic"/>
              </a:rPr>
              <a:t>https://</a:t>
            </a:r>
            <a:r>
              <a:rPr lang="fr-FR" sz="2000" b="0" u="sng" strike="noStrike" spc="-1" dirty="0" err="1">
                <a:solidFill>
                  <a:srgbClr val="2F5496"/>
                </a:solidFill>
                <a:uFillTx/>
                <a:latin typeface="Century Gothic"/>
                <a:ea typeface="Century Gothic"/>
              </a:rPr>
              <a:t>www.legifrance.gouv.fr</a:t>
            </a:r>
            <a:r>
              <a:rPr lang="fr-FR" sz="2000" b="0" u="sng" strike="noStrike" spc="-1" dirty="0">
                <a:solidFill>
                  <a:srgbClr val="2F5496"/>
                </a:solidFill>
                <a:uFillTx/>
                <a:latin typeface="Century Gothic"/>
                <a:ea typeface="Century Gothic"/>
              </a:rPr>
              <a:t>/</a:t>
            </a:r>
            <a:r>
              <a:rPr lang="fr-FR" sz="2000" b="0" u="sng" strike="noStrike" spc="-1" dirty="0" err="1">
                <a:solidFill>
                  <a:srgbClr val="2F5496"/>
                </a:solidFill>
                <a:uFillTx/>
                <a:latin typeface="Century Gothic"/>
                <a:ea typeface="Century Gothic"/>
              </a:rPr>
              <a:t>affichCode.do?cidTexte</a:t>
            </a:r>
            <a:r>
              <a:rPr lang="fr-FR" sz="2000" b="0" u="sng" strike="noStrike" spc="-1" dirty="0">
                <a:solidFill>
                  <a:srgbClr val="2F5496"/>
                </a:solidFill>
                <a:uFillTx/>
                <a:latin typeface="Century Gothic"/>
                <a:ea typeface="Century Gothic"/>
              </a:rPr>
              <a:t>=LEGITEXT000031366350</a:t>
            </a:r>
            <a:endParaRPr lang="fr-FR" sz="2000" b="0" strike="noStrike" spc="-1" dirty="0">
              <a:latin typeface="Arial"/>
            </a:endParaRPr>
          </a:p>
        </p:txBody>
      </p:sp>
      <p:sp>
        <p:nvSpPr>
          <p:cNvPr id="46" name="Freeform 14">
            <a:extLst>
              <a:ext uri="{FF2B5EF4-FFF2-40B4-BE49-F238E27FC236}">
                <a16:creationId xmlns:a16="http://schemas.microsoft.com/office/drawing/2014/main" id="{01703468-D19E-5844-83B8-DD6A56A3E3F6}"/>
              </a:ext>
            </a:extLst>
          </p:cNvPr>
          <p:cNvSpPr/>
          <p:nvPr/>
        </p:nvSpPr>
        <p:spPr>
          <a:xfrm>
            <a:off x="17155816" y="-1360"/>
            <a:ext cx="1132184" cy="1277180"/>
          </a:xfrm>
          <a:custGeom>
            <a:avLst/>
            <a:gdLst/>
            <a:ahLst/>
            <a:cxnLst/>
            <a:rect l="l" t="t" r="r" b="b"/>
            <a:pathLst>
              <a:path w="502995" h="723822">
                <a:moveTo>
                  <a:pt x="0" y="0"/>
                </a:moveTo>
                <a:lnTo>
                  <a:pt x="502995" y="0"/>
                </a:lnTo>
                <a:lnTo>
                  <a:pt x="502995" y="723822"/>
                </a:lnTo>
                <a:lnTo>
                  <a:pt x="0" y="723822"/>
                </a:lnTo>
                <a:lnTo>
                  <a:pt x="0" y="0"/>
                </a:lnTo>
                <a:close/>
              </a:path>
            </a:pathLst>
          </a:custGeom>
          <a:blipFill>
            <a:blip r:embed="rId6"/>
            <a:stretch>
              <a:fillRect/>
            </a:stretch>
          </a:blipFill>
        </p:spPr>
        <p:txBody>
          <a:bodyPr/>
          <a:lstStyle/>
          <a:p>
            <a:endParaRPr lang="fr-FR"/>
          </a:p>
        </p:txBody>
      </p:sp>
      <p:sp>
        <p:nvSpPr>
          <p:cNvPr id="47" name="Freeform 3">
            <a:extLst>
              <a:ext uri="{FF2B5EF4-FFF2-40B4-BE49-F238E27FC236}">
                <a16:creationId xmlns:a16="http://schemas.microsoft.com/office/drawing/2014/main" id="{9C286FEF-8C4F-3247-AA15-62D24B994684}"/>
              </a:ext>
            </a:extLst>
          </p:cNvPr>
          <p:cNvSpPr/>
          <p:nvPr/>
        </p:nvSpPr>
        <p:spPr>
          <a:xfrm>
            <a:off x="15927408" y="60731"/>
            <a:ext cx="1244850" cy="1197577"/>
          </a:xfrm>
          <a:custGeom>
            <a:avLst/>
            <a:gdLst/>
            <a:ahLst/>
            <a:cxnLst/>
            <a:rect l="l" t="t" r="r" b="b"/>
            <a:pathLst>
              <a:path w="1244850" h="1197577">
                <a:moveTo>
                  <a:pt x="0" y="0"/>
                </a:moveTo>
                <a:lnTo>
                  <a:pt x="1244849" y="0"/>
                </a:lnTo>
                <a:lnTo>
                  <a:pt x="1244849" y="1197577"/>
                </a:lnTo>
                <a:lnTo>
                  <a:pt x="0" y="1197577"/>
                </a:lnTo>
                <a:lnTo>
                  <a:pt x="0" y="0"/>
                </a:lnTo>
                <a:close/>
              </a:path>
            </a:pathLst>
          </a:custGeom>
          <a:blipFill>
            <a:blip r:embed="rId7"/>
            <a:stretch>
              <a:fillRect/>
            </a:stretch>
          </a:blipFill>
        </p:spPr>
        <p:txBody>
          <a:bodyPr/>
          <a:lstStyle/>
          <a:p>
            <a:endParaRPr lang="fr-FR"/>
          </a:p>
        </p:txBody>
      </p:sp>
    </p:spTree>
    <p:extLst>
      <p:ext uri="{BB962C8B-B14F-4D97-AF65-F5344CB8AC3E}">
        <p14:creationId xmlns:p14="http://schemas.microsoft.com/office/powerpoint/2010/main" val="2852489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0342" y="283905"/>
            <a:ext cx="1662831" cy="831416"/>
          </a:xfrm>
          <a:custGeom>
            <a:avLst/>
            <a:gdLst/>
            <a:ahLst/>
            <a:cxnLst/>
            <a:rect l="l" t="t" r="r" b="b"/>
            <a:pathLst>
              <a:path w="1662831" h="831416">
                <a:moveTo>
                  <a:pt x="0" y="0"/>
                </a:moveTo>
                <a:lnTo>
                  <a:pt x="1662831" y="0"/>
                </a:lnTo>
                <a:lnTo>
                  <a:pt x="1662831" y="831416"/>
                </a:lnTo>
                <a:lnTo>
                  <a:pt x="0" y="8314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grpSp>
        <p:nvGrpSpPr>
          <p:cNvPr id="12" name="Group 12"/>
          <p:cNvGrpSpPr/>
          <p:nvPr/>
        </p:nvGrpSpPr>
        <p:grpSpPr>
          <a:xfrm>
            <a:off x="-3993931" y="8110586"/>
            <a:ext cx="7612791" cy="5803315"/>
            <a:chOff x="0" y="0"/>
            <a:chExt cx="1066231" cy="812800"/>
          </a:xfrm>
        </p:grpSpPr>
        <p:sp>
          <p:nvSpPr>
            <p:cNvPr id="13" name="Freeform 13"/>
            <p:cNvSpPr/>
            <p:nvPr/>
          </p:nvSpPr>
          <p:spPr>
            <a:xfrm>
              <a:off x="0" y="0"/>
              <a:ext cx="1066231" cy="812800"/>
            </a:xfrm>
            <a:custGeom>
              <a:avLst/>
              <a:gdLst/>
              <a:ahLst/>
              <a:cxnLst/>
              <a:rect l="l" t="t" r="r" b="b"/>
              <a:pathLst>
                <a:path w="1066231" h="812800">
                  <a:moveTo>
                    <a:pt x="533116" y="0"/>
                  </a:moveTo>
                  <a:cubicBezTo>
                    <a:pt x="238684" y="0"/>
                    <a:pt x="0" y="181951"/>
                    <a:pt x="0" y="406400"/>
                  </a:cubicBezTo>
                  <a:cubicBezTo>
                    <a:pt x="0" y="630849"/>
                    <a:pt x="238684" y="812800"/>
                    <a:pt x="533116" y="812800"/>
                  </a:cubicBezTo>
                  <a:cubicBezTo>
                    <a:pt x="827547" y="812800"/>
                    <a:pt x="1066231" y="630849"/>
                    <a:pt x="1066231" y="406400"/>
                  </a:cubicBezTo>
                  <a:cubicBezTo>
                    <a:pt x="1066231" y="181951"/>
                    <a:pt x="827547" y="0"/>
                    <a:pt x="533116" y="0"/>
                  </a:cubicBezTo>
                  <a:close/>
                </a:path>
              </a:pathLst>
            </a:custGeom>
            <a:solidFill>
              <a:srgbClr val="000091"/>
            </a:solidFill>
          </p:spPr>
          <p:txBody>
            <a:bodyPr/>
            <a:lstStyle/>
            <a:p>
              <a:endParaRPr lang="fr-FR"/>
            </a:p>
          </p:txBody>
        </p:sp>
        <p:sp>
          <p:nvSpPr>
            <p:cNvPr id="14" name="TextBox 14"/>
            <p:cNvSpPr txBox="1"/>
            <p:nvPr/>
          </p:nvSpPr>
          <p:spPr>
            <a:xfrm>
              <a:off x="99959" y="38100"/>
              <a:ext cx="866313" cy="698500"/>
            </a:xfrm>
            <a:prstGeom prst="rect">
              <a:avLst/>
            </a:prstGeom>
          </p:spPr>
          <p:txBody>
            <a:bodyPr lIns="50800" tIns="50800" rIns="50800" bIns="50800" rtlCol="0" anchor="ctr"/>
            <a:lstStyle/>
            <a:p>
              <a:pPr algn="ctr">
                <a:lnSpc>
                  <a:spcPts val="3359"/>
                </a:lnSpc>
              </a:pPr>
              <a:endParaRPr/>
            </a:p>
          </p:txBody>
        </p:sp>
      </p:grpSp>
      <p:grpSp>
        <p:nvGrpSpPr>
          <p:cNvPr id="15" name="Group 15"/>
          <p:cNvGrpSpPr/>
          <p:nvPr/>
        </p:nvGrpSpPr>
        <p:grpSpPr>
          <a:xfrm>
            <a:off x="414906" y="9569893"/>
            <a:ext cx="3356534" cy="1690370"/>
            <a:chOff x="0" y="0"/>
            <a:chExt cx="884025" cy="445200"/>
          </a:xfrm>
        </p:grpSpPr>
        <p:sp>
          <p:nvSpPr>
            <p:cNvPr id="16" name="Freeform 16"/>
            <p:cNvSpPr/>
            <p:nvPr/>
          </p:nvSpPr>
          <p:spPr>
            <a:xfrm>
              <a:off x="0" y="0"/>
              <a:ext cx="884025" cy="445200"/>
            </a:xfrm>
            <a:custGeom>
              <a:avLst/>
              <a:gdLst/>
              <a:ahLst/>
              <a:cxnLst/>
              <a:rect l="l" t="t" r="r" b="b"/>
              <a:pathLst>
                <a:path w="884025" h="445200">
                  <a:moveTo>
                    <a:pt x="0" y="0"/>
                  </a:moveTo>
                  <a:lnTo>
                    <a:pt x="884025" y="0"/>
                  </a:lnTo>
                  <a:lnTo>
                    <a:pt x="884025" y="445200"/>
                  </a:lnTo>
                  <a:lnTo>
                    <a:pt x="0" y="445200"/>
                  </a:lnTo>
                  <a:close/>
                </a:path>
              </a:pathLst>
            </a:custGeom>
            <a:solidFill>
              <a:srgbClr val="FFFFFF"/>
            </a:solidFill>
          </p:spPr>
          <p:txBody>
            <a:bodyPr/>
            <a:lstStyle/>
            <a:p>
              <a:endParaRPr lang="fr-FR"/>
            </a:p>
          </p:txBody>
        </p:sp>
        <p:sp>
          <p:nvSpPr>
            <p:cNvPr id="17" name="TextBox 17"/>
            <p:cNvSpPr txBox="1"/>
            <p:nvPr/>
          </p:nvSpPr>
          <p:spPr>
            <a:xfrm>
              <a:off x="0" y="-38100"/>
              <a:ext cx="884025" cy="483300"/>
            </a:xfrm>
            <a:prstGeom prst="rect">
              <a:avLst/>
            </a:prstGeom>
          </p:spPr>
          <p:txBody>
            <a:bodyPr lIns="50800" tIns="50800" rIns="50800" bIns="50800" rtlCol="0" anchor="ctr"/>
            <a:lstStyle/>
            <a:p>
              <a:pPr algn="ctr">
                <a:lnSpc>
                  <a:spcPts val="3359"/>
                </a:lnSpc>
              </a:pPr>
              <a:endParaRPr/>
            </a:p>
          </p:txBody>
        </p:sp>
      </p:grpSp>
      <p:grpSp>
        <p:nvGrpSpPr>
          <p:cNvPr id="18" name="Group 18"/>
          <p:cNvGrpSpPr/>
          <p:nvPr/>
        </p:nvGrpSpPr>
        <p:grpSpPr>
          <a:xfrm>
            <a:off x="17761918" y="1259857"/>
            <a:ext cx="3086100" cy="8310036"/>
            <a:chOff x="0" y="0"/>
            <a:chExt cx="812800" cy="2188651"/>
          </a:xfrm>
        </p:grpSpPr>
        <p:sp>
          <p:nvSpPr>
            <p:cNvPr id="19" name="Freeform 19"/>
            <p:cNvSpPr/>
            <p:nvPr/>
          </p:nvSpPr>
          <p:spPr>
            <a:xfrm>
              <a:off x="0" y="0"/>
              <a:ext cx="812800" cy="2188651"/>
            </a:xfrm>
            <a:custGeom>
              <a:avLst/>
              <a:gdLst/>
              <a:ahLst/>
              <a:cxnLst/>
              <a:rect l="l" t="t" r="r" b="b"/>
              <a:pathLst>
                <a:path w="812800" h="2188651">
                  <a:moveTo>
                    <a:pt x="0" y="0"/>
                  </a:moveTo>
                  <a:lnTo>
                    <a:pt x="812800" y="0"/>
                  </a:lnTo>
                  <a:lnTo>
                    <a:pt x="812800" y="2188651"/>
                  </a:lnTo>
                  <a:lnTo>
                    <a:pt x="0" y="2188651"/>
                  </a:lnTo>
                  <a:close/>
                </a:path>
              </a:pathLst>
            </a:custGeom>
            <a:solidFill>
              <a:srgbClr val="FFFFFF"/>
            </a:solidFill>
          </p:spPr>
          <p:txBody>
            <a:bodyPr/>
            <a:lstStyle/>
            <a:p>
              <a:endParaRPr lang="fr-FR"/>
            </a:p>
          </p:txBody>
        </p:sp>
        <p:sp>
          <p:nvSpPr>
            <p:cNvPr id="20" name="TextBox 20"/>
            <p:cNvSpPr txBox="1"/>
            <p:nvPr/>
          </p:nvSpPr>
          <p:spPr>
            <a:xfrm>
              <a:off x="0" y="-38100"/>
              <a:ext cx="812800" cy="2226751"/>
            </a:xfrm>
            <a:prstGeom prst="rect">
              <a:avLst/>
            </a:prstGeom>
          </p:spPr>
          <p:txBody>
            <a:bodyPr lIns="50800" tIns="50800" rIns="50800" bIns="50800" rtlCol="0" anchor="ctr"/>
            <a:lstStyle/>
            <a:p>
              <a:pPr algn="ctr">
                <a:lnSpc>
                  <a:spcPts val="3359"/>
                </a:lnSpc>
              </a:pPr>
              <a:endParaRPr/>
            </a:p>
          </p:txBody>
        </p:sp>
      </p:grpSp>
      <p:grpSp>
        <p:nvGrpSpPr>
          <p:cNvPr id="21" name="Group 21"/>
          <p:cNvGrpSpPr/>
          <p:nvPr/>
        </p:nvGrpSpPr>
        <p:grpSpPr>
          <a:xfrm>
            <a:off x="-841912" y="1409206"/>
            <a:ext cx="7759206" cy="1214813"/>
            <a:chOff x="0" y="0"/>
            <a:chExt cx="2595743" cy="406400"/>
          </a:xfrm>
        </p:grpSpPr>
        <p:sp>
          <p:nvSpPr>
            <p:cNvPr id="22" name="Freeform 22"/>
            <p:cNvSpPr/>
            <p:nvPr/>
          </p:nvSpPr>
          <p:spPr>
            <a:xfrm>
              <a:off x="0" y="0"/>
              <a:ext cx="2595743" cy="406400"/>
            </a:xfrm>
            <a:custGeom>
              <a:avLst/>
              <a:gdLst/>
              <a:ahLst/>
              <a:cxnLst/>
              <a:rect l="l" t="t" r="r" b="b"/>
              <a:pathLst>
                <a:path w="2595743" h="406400">
                  <a:moveTo>
                    <a:pt x="2392543" y="0"/>
                  </a:moveTo>
                  <a:cubicBezTo>
                    <a:pt x="2504767" y="0"/>
                    <a:pt x="2595743" y="90976"/>
                    <a:pt x="2595743" y="203200"/>
                  </a:cubicBezTo>
                  <a:cubicBezTo>
                    <a:pt x="2595743" y="315424"/>
                    <a:pt x="2504767" y="406400"/>
                    <a:pt x="2392543" y="406400"/>
                  </a:cubicBezTo>
                  <a:lnTo>
                    <a:pt x="203200" y="406400"/>
                  </a:lnTo>
                  <a:cubicBezTo>
                    <a:pt x="90976" y="406400"/>
                    <a:pt x="0" y="315424"/>
                    <a:pt x="0" y="203200"/>
                  </a:cubicBezTo>
                  <a:cubicBezTo>
                    <a:pt x="0" y="90976"/>
                    <a:pt x="90976" y="0"/>
                    <a:pt x="203200" y="0"/>
                  </a:cubicBezTo>
                  <a:close/>
                </a:path>
              </a:pathLst>
            </a:custGeom>
            <a:solidFill>
              <a:srgbClr val="000091"/>
            </a:solidFill>
            <a:ln w="104775" cap="sq">
              <a:solidFill>
                <a:srgbClr val="009099"/>
              </a:solidFill>
              <a:prstDash val="solid"/>
              <a:miter/>
            </a:ln>
          </p:spPr>
          <p:txBody>
            <a:bodyPr/>
            <a:lstStyle/>
            <a:p>
              <a:endParaRPr lang="fr-FR"/>
            </a:p>
          </p:txBody>
        </p:sp>
        <p:sp>
          <p:nvSpPr>
            <p:cNvPr id="23" name="TextBox 23"/>
            <p:cNvSpPr txBox="1"/>
            <p:nvPr/>
          </p:nvSpPr>
          <p:spPr>
            <a:xfrm>
              <a:off x="0" y="-38100"/>
              <a:ext cx="2595743" cy="444500"/>
            </a:xfrm>
            <a:prstGeom prst="rect">
              <a:avLst/>
            </a:prstGeom>
          </p:spPr>
          <p:txBody>
            <a:bodyPr lIns="50800" tIns="50800" rIns="50800" bIns="50800" rtlCol="0" anchor="ctr"/>
            <a:lstStyle/>
            <a:p>
              <a:pPr algn="ctr">
                <a:lnSpc>
                  <a:spcPts val="3359"/>
                </a:lnSpc>
              </a:pPr>
              <a:endParaRPr/>
            </a:p>
          </p:txBody>
        </p:sp>
      </p:grpSp>
      <p:grpSp>
        <p:nvGrpSpPr>
          <p:cNvPr id="24" name="Group 24"/>
          <p:cNvGrpSpPr/>
          <p:nvPr/>
        </p:nvGrpSpPr>
        <p:grpSpPr>
          <a:xfrm>
            <a:off x="-2655758" y="1310722"/>
            <a:ext cx="3086100" cy="3086100"/>
            <a:chOff x="0" y="0"/>
            <a:chExt cx="812800" cy="812800"/>
          </a:xfrm>
        </p:grpSpPr>
        <p:sp>
          <p:nvSpPr>
            <p:cNvPr id="25" name="Freeform 2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p:spPr>
          <p:txBody>
            <a:bodyPr/>
            <a:lstStyle/>
            <a:p>
              <a:endParaRPr lang="fr-FR"/>
            </a:p>
          </p:txBody>
        </p:sp>
        <p:sp>
          <p:nvSpPr>
            <p:cNvPr id="26" name="TextBox 26"/>
            <p:cNvSpPr txBox="1"/>
            <p:nvPr/>
          </p:nvSpPr>
          <p:spPr>
            <a:xfrm>
              <a:off x="0" y="-38100"/>
              <a:ext cx="812800" cy="850900"/>
            </a:xfrm>
            <a:prstGeom prst="rect">
              <a:avLst/>
            </a:prstGeom>
          </p:spPr>
          <p:txBody>
            <a:bodyPr lIns="50800" tIns="50800" rIns="50800" bIns="50800" rtlCol="0" anchor="ctr"/>
            <a:lstStyle/>
            <a:p>
              <a:pPr algn="ctr">
                <a:lnSpc>
                  <a:spcPts val="3359"/>
                </a:lnSpc>
              </a:pPr>
              <a:endParaRPr/>
            </a:p>
          </p:txBody>
        </p:sp>
      </p:grpSp>
      <p:grpSp>
        <p:nvGrpSpPr>
          <p:cNvPr id="27" name="Group 27"/>
          <p:cNvGrpSpPr/>
          <p:nvPr/>
        </p:nvGrpSpPr>
        <p:grpSpPr>
          <a:xfrm>
            <a:off x="-2655758" y="7200900"/>
            <a:ext cx="3086100" cy="3086100"/>
            <a:chOff x="0" y="0"/>
            <a:chExt cx="812800" cy="812800"/>
          </a:xfrm>
        </p:grpSpPr>
        <p:sp>
          <p:nvSpPr>
            <p:cNvPr id="28" name="Freeform 2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p:spPr>
          <p:txBody>
            <a:bodyPr/>
            <a:lstStyle/>
            <a:p>
              <a:endParaRPr lang="fr-FR"/>
            </a:p>
          </p:txBody>
        </p:sp>
        <p:sp>
          <p:nvSpPr>
            <p:cNvPr id="29" name="TextBox 29"/>
            <p:cNvSpPr txBox="1"/>
            <p:nvPr/>
          </p:nvSpPr>
          <p:spPr>
            <a:xfrm>
              <a:off x="0" y="-38100"/>
              <a:ext cx="812800" cy="850900"/>
            </a:xfrm>
            <a:prstGeom prst="rect">
              <a:avLst/>
            </a:prstGeom>
          </p:spPr>
          <p:txBody>
            <a:bodyPr lIns="50800" tIns="50800" rIns="50800" bIns="50800" rtlCol="0" anchor="ctr"/>
            <a:lstStyle/>
            <a:p>
              <a:pPr algn="ctr">
                <a:lnSpc>
                  <a:spcPts val="3359"/>
                </a:lnSpc>
              </a:pPr>
              <a:endParaRPr/>
            </a:p>
          </p:txBody>
        </p:sp>
      </p:grpSp>
      <p:grpSp>
        <p:nvGrpSpPr>
          <p:cNvPr id="30" name="Group 30"/>
          <p:cNvGrpSpPr/>
          <p:nvPr/>
        </p:nvGrpSpPr>
        <p:grpSpPr>
          <a:xfrm>
            <a:off x="17761918" y="0"/>
            <a:ext cx="1087276" cy="10287000"/>
            <a:chOff x="0" y="0"/>
            <a:chExt cx="286361" cy="2709333"/>
          </a:xfrm>
        </p:grpSpPr>
        <p:sp>
          <p:nvSpPr>
            <p:cNvPr id="31" name="Freeform 31"/>
            <p:cNvSpPr/>
            <p:nvPr/>
          </p:nvSpPr>
          <p:spPr>
            <a:xfrm>
              <a:off x="0" y="0"/>
              <a:ext cx="286361" cy="2709333"/>
            </a:xfrm>
            <a:custGeom>
              <a:avLst/>
              <a:gdLst/>
              <a:ahLst/>
              <a:cxnLst/>
              <a:rect l="l" t="t" r="r" b="b"/>
              <a:pathLst>
                <a:path w="286361" h="2709333">
                  <a:moveTo>
                    <a:pt x="0" y="0"/>
                  </a:moveTo>
                  <a:lnTo>
                    <a:pt x="286361" y="0"/>
                  </a:lnTo>
                  <a:lnTo>
                    <a:pt x="286361" y="2709333"/>
                  </a:lnTo>
                  <a:lnTo>
                    <a:pt x="0" y="2709333"/>
                  </a:lnTo>
                  <a:close/>
                </a:path>
              </a:pathLst>
            </a:custGeom>
            <a:solidFill>
              <a:srgbClr val="FFFFFF"/>
            </a:solidFill>
          </p:spPr>
          <p:txBody>
            <a:bodyPr/>
            <a:lstStyle/>
            <a:p>
              <a:endParaRPr lang="fr-FR"/>
            </a:p>
          </p:txBody>
        </p:sp>
        <p:sp>
          <p:nvSpPr>
            <p:cNvPr id="32" name="TextBox 32"/>
            <p:cNvSpPr txBox="1"/>
            <p:nvPr/>
          </p:nvSpPr>
          <p:spPr>
            <a:xfrm>
              <a:off x="0" y="-38100"/>
              <a:ext cx="286361" cy="2747433"/>
            </a:xfrm>
            <a:prstGeom prst="rect">
              <a:avLst/>
            </a:prstGeom>
          </p:spPr>
          <p:txBody>
            <a:bodyPr lIns="50800" tIns="50800" rIns="50800" bIns="50800" rtlCol="0" anchor="ctr"/>
            <a:lstStyle/>
            <a:p>
              <a:pPr algn="ctr">
                <a:lnSpc>
                  <a:spcPts val="3359"/>
                </a:lnSpc>
              </a:pPr>
              <a:endParaRPr/>
            </a:p>
          </p:txBody>
        </p:sp>
      </p:grpSp>
      <p:grpSp>
        <p:nvGrpSpPr>
          <p:cNvPr id="33" name="Group 33"/>
          <p:cNvGrpSpPr/>
          <p:nvPr/>
        </p:nvGrpSpPr>
        <p:grpSpPr>
          <a:xfrm>
            <a:off x="16418793" y="9569893"/>
            <a:ext cx="3086100" cy="983889"/>
            <a:chOff x="0" y="0"/>
            <a:chExt cx="812800" cy="259131"/>
          </a:xfrm>
        </p:grpSpPr>
        <p:sp>
          <p:nvSpPr>
            <p:cNvPr id="34" name="Freeform 34"/>
            <p:cNvSpPr/>
            <p:nvPr/>
          </p:nvSpPr>
          <p:spPr>
            <a:xfrm>
              <a:off x="0" y="0"/>
              <a:ext cx="812800" cy="259131"/>
            </a:xfrm>
            <a:custGeom>
              <a:avLst/>
              <a:gdLst/>
              <a:ahLst/>
              <a:cxnLst/>
              <a:rect l="l" t="t" r="r" b="b"/>
              <a:pathLst>
                <a:path w="812800" h="259131">
                  <a:moveTo>
                    <a:pt x="0" y="0"/>
                  </a:moveTo>
                  <a:lnTo>
                    <a:pt x="812800" y="0"/>
                  </a:lnTo>
                  <a:lnTo>
                    <a:pt x="812800" y="259131"/>
                  </a:lnTo>
                  <a:lnTo>
                    <a:pt x="0" y="259131"/>
                  </a:lnTo>
                  <a:close/>
                </a:path>
              </a:pathLst>
            </a:custGeom>
            <a:solidFill>
              <a:srgbClr val="FFFFFF"/>
            </a:solidFill>
          </p:spPr>
          <p:txBody>
            <a:bodyPr/>
            <a:lstStyle/>
            <a:p>
              <a:endParaRPr lang="fr-FR"/>
            </a:p>
          </p:txBody>
        </p:sp>
        <p:sp>
          <p:nvSpPr>
            <p:cNvPr id="35" name="TextBox 35"/>
            <p:cNvSpPr txBox="1"/>
            <p:nvPr/>
          </p:nvSpPr>
          <p:spPr>
            <a:xfrm>
              <a:off x="0" y="-38100"/>
              <a:ext cx="812800" cy="297231"/>
            </a:xfrm>
            <a:prstGeom prst="rect">
              <a:avLst/>
            </a:prstGeom>
          </p:spPr>
          <p:txBody>
            <a:bodyPr lIns="50800" tIns="50800" rIns="50800" bIns="50800" rtlCol="0" anchor="ctr"/>
            <a:lstStyle/>
            <a:p>
              <a:pPr algn="ctr">
                <a:lnSpc>
                  <a:spcPts val="3359"/>
                </a:lnSpc>
              </a:pPr>
              <a:endParaRPr/>
            </a:p>
          </p:txBody>
        </p:sp>
      </p:grpSp>
      <p:sp>
        <p:nvSpPr>
          <p:cNvPr id="36" name="AutoShape 36"/>
          <p:cNvSpPr/>
          <p:nvPr/>
        </p:nvSpPr>
        <p:spPr>
          <a:xfrm>
            <a:off x="430342" y="9840743"/>
            <a:ext cx="17331577" cy="0"/>
          </a:xfrm>
          <a:prstGeom prst="line">
            <a:avLst/>
          </a:prstGeom>
          <a:ln w="19050" cap="flat">
            <a:solidFill>
              <a:srgbClr val="000000"/>
            </a:solidFill>
            <a:prstDash val="solid"/>
            <a:headEnd type="none" w="sm" len="sm"/>
            <a:tailEnd type="none" w="sm" len="sm"/>
          </a:ln>
        </p:spPr>
        <p:txBody>
          <a:bodyPr/>
          <a:lstStyle/>
          <a:p>
            <a:endParaRPr lang="fr-FR"/>
          </a:p>
        </p:txBody>
      </p:sp>
      <p:sp>
        <p:nvSpPr>
          <p:cNvPr id="38" name="TextBox 38"/>
          <p:cNvSpPr txBox="1"/>
          <p:nvPr/>
        </p:nvSpPr>
        <p:spPr>
          <a:xfrm>
            <a:off x="990600" y="1587987"/>
            <a:ext cx="6094110" cy="733727"/>
          </a:xfrm>
          <a:prstGeom prst="rect">
            <a:avLst/>
          </a:prstGeom>
        </p:spPr>
        <p:txBody>
          <a:bodyPr wrap="square" lIns="0" tIns="0" rIns="0" bIns="0" rtlCol="0" anchor="t">
            <a:spAutoFit/>
          </a:bodyPr>
          <a:lstStyle/>
          <a:p>
            <a:pPr algn="l">
              <a:lnSpc>
                <a:spcPts val="6299"/>
              </a:lnSpc>
            </a:pPr>
            <a:r>
              <a:rPr lang="en-US" sz="4500" b="1" dirty="0">
                <a:solidFill>
                  <a:srgbClr val="FFFFFF"/>
                </a:solidFill>
                <a:latin typeface="Marianne Ultra-Bold"/>
                <a:ea typeface="Marianne Ultra-Bold"/>
                <a:cs typeface="Marianne Ultra-Bold"/>
                <a:sym typeface="Marianne Ultra-Bold"/>
              </a:rPr>
              <a:t>Cadre </a:t>
            </a:r>
            <a:r>
              <a:rPr lang="en-US" sz="4500" b="1" dirty="0" err="1">
                <a:solidFill>
                  <a:srgbClr val="FFFFFF"/>
                </a:solidFill>
                <a:latin typeface="Marianne Ultra-Bold"/>
                <a:ea typeface="Marianne Ultra-Bold"/>
                <a:cs typeface="Marianne Ultra-Bold"/>
                <a:sym typeface="Marianne Ultra-Bold"/>
              </a:rPr>
              <a:t>juridique</a:t>
            </a:r>
            <a:endParaRPr lang="en-US" sz="4500" b="1" dirty="0">
              <a:solidFill>
                <a:srgbClr val="FFFFFF"/>
              </a:solidFill>
              <a:latin typeface="Marianne Ultra-Bold"/>
              <a:ea typeface="Marianne Ultra-Bold"/>
              <a:cs typeface="Marianne Ultra-Bold"/>
              <a:sym typeface="Marianne Ultra-Bold"/>
            </a:endParaRPr>
          </a:p>
        </p:txBody>
      </p:sp>
      <p:sp>
        <p:nvSpPr>
          <p:cNvPr id="41" name="TextBox 41"/>
          <p:cNvSpPr txBox="1"/>
          <p:nvPr/>
        </p:nvSpPr>
        <p:spPr>
          <a:xfrm>
            <a:off x="480901" y="9974093"/>
            <a:ext cx="903060" cy="228427"/>
          </a:xfrm>
          <a:prstGeom prst="rect">
            <a:avLst/>
          </a:prstGeom>
        </p:spPr>
        <p:txBody>
          <a:bodyPr lIns="0" tIns="0" rIns="0" bIns="0" rtlCol="0" anchor="t">
            <a:spAutoFit/>
          </a:bodyPr>
          <a:lstStyle/>
          <a:p>
            <a:pPr algn="ctr">
              <a:lnSpc>
                <a:spcPts val="1851"/>
              </a:lnSpc>
              <a:spcBef>
                <a:spcPct val="0"/>
              </a:spcBef>
            </a:pPr>
            <a:r>
              <a:rPr lang="en-US" sz="1322" dirty="0">
                <a:solidFill>
                  <a:srgbClr val="000091"/>
                </a:solidFill>
                <a:latin typeface="Marianne"/>
                <a:ea typeface="Marianne"/>
                <a:cs typeface="Marianne"/>
                <a:sym typeface="Marianne"/>
              </a:rPr>
              <a:t>2024</a:t>
            </a:r>
          </a:p>
        </p:txBody>
      </p:sp>
      <p:sp>
        <p:nvSpPr>
          <p:cNvPr id="37" name="CustomShape 2">
            <a:extLst>
              <a:ext uri="{FF2B5EF4-FFF2-40B4-BE49-F238E27FC236}">
                <a16:creationId xmlns:a16="http://schemas.microsoft.com/office/drawing/2014/main" id="{A1025C57-61F3-034A-919A-A4A473C07DD1}"/>
              </a:ext>
            </a:extLst>
          </p:cNvPr>
          <p:cNvSpPr/>
          <p:nvPr/>
        </p:nvSpPr>
        <p:spPr>
          <a:xfrm>
            <a:off x="685800" y="3279279"/>
            <a:ext cx="14554200" cy="3299400"/>
          </a:xfrm>
          <a:prstGeom prst="rect">
            <a:avLst/>
          </a:prstGeom>
          <a:noFill/>
          <a:ln w="12600">
            <a:noFill/>
          </a:ln>
        </p:spPr>
        <p:style>
          <a:lnRef idx="0">
            <a:scrgbClr r="0" g="0" b="0"/>
          </a:lnRef>
          <a:fillRef idx="0">
            <a:scrgbClr r="0" g="0" b="0"/>
          </a:fillRef>
          <a:effectRef idx="0">
            <a:scrgbClr r="0" g="0" b="0"/>
          </a:effectRef>
          <a:fontRef idx="minor"/>
        </p:style>
        <p:txBody>
          <a:bodyPr lIns="0" tIns="0" rIns="0" bIns="0">
            <a:noAutofit/>
          </a:bodyPr>
          <a:lstStyle/>
          <a:p>
            <a:pPr marL="285840" indent="-283680">
              <a:lnSpc>
                <a:spcPct val="100000"/>
              </a:lnSpc>
            </a:pPr>
            <a:r>
              <a:rPr lang="fr-FR" sz="2200" b="1" dirty="0">
                <a:solidFill>
                  <a:srgbClr val="009193"/>
                </a:solidFill>
                <a:latin typeface="Marianne"/>
              </a:rPr>
              <a:t>Point 3:  L’identification d’un usager dans le cadre d’un </a:t>
            </a:r>
            <a:r>
              <a:rPr lang="fr-FR" sz="2200" b="1" dirty="0" err="1">
                <a:solidFill>
                  <a:srgbClr val="009193"/>
                </a:solidFill>
                <a:latin typeface="Marianne"/>
              </a:rPr>
              <a:t>téléservice</a:t>
            </a:r>
            <a:r>
              <a:rPr lang="fr-FR" sz="2200" b="1" dirty="0">
                <a:solidFill>
                  <a:srgbClr val="009193"/>
                </a:solidFill>
                <a:latin typeface="Marianne"/>
              </a:rPr>
              <a:t> est facilitée:</a:t>
            </a:r>
          </a:p>
          <a:p>
            <a:pPr marL="603720" lvl="1" indent="-214560">
              <a:lnSpc>
                <a:spcPct val="110000"/>
              </a:lnSpc>
              <a:spcBef>
                <a:spcPts val="601"/>
              </a:spcBef>
              <a:buClr>
                <a:srgbClr val="002060"/>
              </a:buClr>
              <a:buFont typeface="Marianne"/>
              <a:buChar char="•"/>
            </a:pPr>
            <a:r>
              <a:rPr lang="fr-FR" sz="2200" dirty="0">
                <a:solidFill>
                  <a:schemeClr val="tx1">
                    <a:lumMod val="75000"/>
                    <a:lumOff val="25000"/>
                  </a:schemeClr>
                </a:solidFill>
                <a:latin typeface="Marianne"/>
              </a:rPr>
              <a:t>Article R112-9-1 Créé par </a:t>
            </a:r>
            <a:r>
              <a:rPr lang="fr-FR" sz="2200" dirty="0">
                <a:solidFill>
                  <a:schemeClr val="tx1">
                    <a:lumMod val="75000"/>
                    <a:lumOff val="25000"/>
                  </a:schemeClr>
                </a:solidFill>
                <a:latin typeface="Marianne"/>
                <a:hlinkClick r:id="rId4">
                  <a:extLst>
                    <a:ext uri="{A12FA001-AC4F-418D-AE19-62706E023703}">
                      <ahyp:hlinkClr xmlns:ahyp="http://schemas.microsoft.com/office/drawing/2018/hyperlinkcolor" val="tx"/>
                    </a:ext>
                  </a:extLst>
                </a:hlinkClick>
              </a:rPr>
              <a:t>Décret n°2016-1411 du 20 octobre 2016 - art. 1</a:t>
            </a:r>
            <a:endParaRPr lang="fr-FR" sz="2200" dirty="0">
              <a:solidFill>
                <a:schemeClr val="tx1">
                  <a:lumMod val="75000"/>
                  <a:lumOff val="25000"/>
                </a:schemeClr>
              </a:solidFill>
              <a:latin typeface="Marianne"/>
            </a:endParaRPr>
          </a:p>
          <a:p>
            <a:pPr marL="603720" lvl="1" indent="-214560">
              <a:lnSpc>
                <a:spcPct val="100000"/>
              </a:lnSpc>
              <a:spcBef>
                <a:spcPts val="601"/>
              </a:spcBef>
              <a:buClr>
                <a:srgbClr val="002060"/>
              </a:buClr>
              <a:buFont typeface="Marianne"/>
              <a:buChar char="•"/>
            </a:pPr>
            <a:r>
              <a:rPr lang="fr-FR" sz="2200" dirty="0">
                <a:solidFill>
                  <a:schemeClr val="tx1">
                    <a:lumMod val="75000"/>
                    <a:lumOff val="25000"/>
                  </a:schemeClr>
                </a:solidFill>
                <a:latin typeface="Marianne"/>
              </a:rPr>
              <a:t>Pour une entreprise, son numéro d'inscription au répertoire des entreprises et de leurs établissements, s'il s'agit d'une association, son numéro d'inscription au répertoire national des associations et, dans les autres cas, ses nom et prénom et ses adresses postale et électronique » </a:t>
            </a:r>
          </a:p>
          <a:p>
            <a:pPr>
              <a:lnSpc>
                <a:spcPct val="100000"/>
              </a:lnSpc>
            </a:pPr>
            <a:endParaRPr lang="fr-FR" sz="2000" b="0" strike="noStrike" spc="-1" dirty="0">
              <a:latin typeface="Arial"/>
            </a:endParaRPr>
          </a:p>
          <a:p>
            <a:pPr marL="285840" indent="-283680"/>
            <a:r>
              <a:rPr lang="fr-FR" sz="2200" b="1" dirty="0">
                <a:solidFill>
                  <a:srgbClr val="009193"/>
                </a:solidFill>
                <a:latin typeface="Marianne"/>
              </a:rPr>
              <a:t>Point 4 : Formuler une décision par le biais d’un </a:t>
            </a:r>
            <a:r>
              <a:rPr lang="fr-FR" sz="2200" b="1" dirty="0" err="1">
                <a:solidFill>
                  <a:srgbClr val="009193"/>
                </a:solidFill>
                <a:latin typeface="Marianne"/>
              </a:rPr>
              <a:t>téléservice</a:t>
            </a:r>
            <a:r>
              <a:rPr lang="fr-FR" sz="2200" b="1" dirty="0">
                <a:solidFill>
                  <a:srgbClr val="009193"/>
                </a:solidFill>
                <a:latin typeface="Marianne"/>
              </a:rPr>
              <a:t> est légal</a:t>
            </a:r>
          </a:p>
          <a:p>
            <a:pPr marL="603720" lvl="1" indent="-214560">
              <a:lnSpc>
                <a:spcPct val="110000"/>
              </a:lnSpc>
              <a:spcBef>
                <a:spcPts val="601"/>
              </a:spcBef>
              <a:buClr>
                <a:srgbClr val="002060"/>
              </a:buClr>
              <a:buFont typeface="Marianne"/>
              <a:buChar char="•"/>
            </a:pPr>
            <a:r>
              <a:rPr lang="fr-FR" sz="2200" dirty="0">
                <a:solidFill>
                  <a:schemeClr val="tx1">
                    <a:lumMod val="75000"/>
                    <a:lumOff val="25000"/>
                  </a:schemeClr>
                </a:solidFill>
                <a:latin typeface="Marianne"/>
              </a:rPr>
              <a:t>L212-2: Sont dispensés de la signature de leur auteur, dès lors qu'ils comportent ses prénom, nom et qualité ainsi que la mention du service auquel celui-ci appartient, les actes suivants :</a:t>
            </a:r>
          </a:p>
          <a:p>
            <a:pPr marL="603720" lvl="1" indent="-214560">
              <a:lnSpc>
                <a:spcPct val="110000"/>
              </a:lnSpc>
              <a:spcBef>
                <a:spcPts val="601"/>
              </a:spcBef>
              <a:buClr>
                <a:srgbClr val="002060"/>
              </a:buClr>
              <a:buFont typeface="Marianne"/>
              <a:buChar char="•"/>
            </a:pPr>
            <a:endParaRPr lang="fr-FR" sz="2200" dirty="0">
              <a:solidFill>
                <a:schemeClr val="tx1">
                  <a:lumMod val="75000"/>
                  <a:lumOff val="25000"/>
                </a:schemeClr>
              </a:solidFill>
              <a:latin typeface="Marianne"/>
            </a:endParaRPr>
          </a:p>
          <a:p>
            <a:pPr marL="603720" lvl="1" indent="-214560">
              <a:lnSpc>
                <a:spcPct val="110000"/>
              </a:lnSpc>
              <a:spcBef>
                <a:spcPts val="601"/>
              </a:spcBef>
              <a:buClr>
                <a:srgbClr val="002060"/>
              </a:buClr>
              <a:buFont typeface="Marianne"/>
              <a:buChar char="•"/>
            </a:pPr>
            <a:r>
              <a:rPr lang="fr-FR" sz="2200" dirty="0">
                <a:solidFill>
                  <a:schemeClr val="tx1">
                    <a:lumMod val="75000"/>
                    <a:lumOff val="25000"/>
                  </a:schemeClr>
                </a:solidFill>
                <a:latin typeface="Marianne"/>
              </a:rPr>
              <a:t>Les décisions administratives qui sont notifiées au public par l'intermédiaire d'un </a:t>
            </a:r>
            <a:r>
              <a:rPr lang="fr-FR" sz="2200" dirty="0" err="1">
                <a:solidFill>
                  <a:schemeClr val="tx1">
                    <a:lumMod val="75000"/>
                    <a:lumOff val="25000"/>
                  </a:schemeClr>
                </a:solidFill>
                <a:latin typeface="Marianne"/>
              </a:rPr>
              <a:t>téléservice</a:t>
            </a:r>
            <a:r>
              <a:rPr lang="fr-FR" sz="2200" dirty="0">
                <a:solidFill>
                  <a:schemeClr val="tx1">
                    <a:lumMod val="75000"/>
                    <a:lumOff val="25000"/>
                  </a:schemeClr>
                </a:solidFill>
                <a:latin typeface="Marianne"/>
              </a:rPr>
              <a:t> conforme à l'article </a:t>
            </a:r>
            <a:r>
              <a:rPr lang="fr-FR" sz="2200" dirty="0">
                <a:solidFill>
                  <a:schemeClr val="tx1">
                    <a:lumMod val="75000"/>
                    <a:lumOff val="25000"/>
                  </a:schemeClr>
                </a:solidFill>
                <a:latin typeface="Marianne"/>
                <a:hlinkClick r:id="rId5">
                  <a:extLst>
                    <a:ext uri="{A12FA001-AC4F-418D-AE19-62706E023703}">
                      <ahyp:hlinkClr xmlns:ahyp="http://schemas.microsoft.com/office/drawing/2018/hyperlinkcolor" val="tx"/>
                    </a:ext>
                  </a:extLst>
                </a:hlinkClick>
              </a:rPr>
              <a:t>L. 112-9</a:t>
            </a:r>
            <a:r>
              <a:rPr lang="fr-FR" sz="2200" dirty="0">
                <a:solidFill>
                  <a:schemeClr val="tx1">
                    <a:lumMod val="75000"/>
                    <a:lumOff val="25000"/>
                  </a:schemeClr>
                </a:solidFill>
                <a:latin typeface="Marianne"/>
              </a:rPr>
              <a:t> et aux </a:t>
            </a:r>
            <a:r>
              <a:rPr lang="fr-FR" sz="2200" dirty="0">
                <a:solidFill>
                  <a:schemeClr val="tx1">
                    <a:lumMod val="75000"/>
                    <a:lumOff val="25000"/>
                  </a:schemeClr>
                </a:solidFill>
                <a:latin typeface="Marianne"/>
                <a:hlinkClick r:id="rId6">
                  <a:extLst>
                    <a:ext uri="{A12FA001-AC4F-418D-AE19-62706E023703}">
                      <ahyp:hlinkClr xmlns:ahyp="http://schemas.microsoft.com/office/drawing/2018/hyperlinkcolor" val="tx"/>
                    </a:ext>
                  </a:extLst>
                </a:hlinkClick>
              </a:rPr>
              <a:t>articles 9 à 12 de l'ordonnance n° 2005-1516 du 8 décembre 2005 </a:t>
            </a:r>
            <a:r>
              <a:rPr lang="fr-FR" sz="2200" dirty="0">
                <a:solidFill>
                  <a:schemeClr val="tx1">
                    <a:lumMod val="75000"/>
                    <a:lumOff val="25000"/>
                  </a:schemeClr>
                </a:solidFill>
                <a:latin typeface="Marianne"/>
              </a:rPr>
              <a:t>relative aux échanges électroniques entre les usagers et les autorités administratives et entre les autorités administratives ainsi que les actes préparatoires à ces décisions ;</a:t>
            </a:r>
          </a:p>
        </p:txBody>
      </p:sp>
      <p:sp>
        <p:nvSpPr>
          <p:cNvPr id="39" name="Freeform 14">
            <a:extLst>
              <a:ext uri="{FF2B5EF4-FFF2-40B4-BE49-F238E27FC236}">
                <a16:creationId xmlns:a16="http://schemas.microsoft.com/office/drawing/2014/main" id="{E4E3A512-5732-CC49-9EEB-BF76FEA611B0}"/>
              </a:ext>
            </a:extLst>
          </p:cNvPr>
          <p:cNvSpPr/>
          <p:nvPr/>
        </p:nvSpPr>
        <p:spPr>
          <a:xfrm>
            <a:off x="17155816" y="-1360"/>
            <a:ext cx="1132184" cy="1277180"/>
          </a:xfrm>
          <a:custGeom>
            <a:avLst/>
            <a:gdLst/>
            <a:ahLst/>
            <a:cxnLst/>
            <a:rect l="l" t="t" r="r" b="b"/>
            <a:pathLst>
              <a:path w="502995" h="723822">
                <a:moveTo>
                  <a:pt x="0" y="0"/>
                </a:moveTo>
                <a:lnTo>
                  <a:pt x="502995" y="0"/>
                </a:lnTo>
                <a:lnTo>
                  <a:pt x="502995" y="723822"/>
                </a:lnTo>
                <a:lnTo>
                  <a:pt x="0" y="723822"/>
                </a:lnTo>
                <a:lnTo>
                  <a:pt x="0" y="0"/>
                </a:lnTo>
                <a:close/>
              </a:path>
            </a:pathLst>
          </a:custGeom>
          <a:blipFill>
            <a:blip r:embed="rId7"/>
            <a:stretch>
              <a:fillRect/>
            </a:stretch>
          </a:blipFill>
        </p:spPr>
        <p:txBody>
          <a:bodyPr/>
          <a:lstStyle/>
          <a:p>
            <a:endParaRPr lang="fr-FR"/>
          </a:p>
        </p:txBody>
      </p:sp>
      <p:sp>
        <p:nvSpPr>
          <p:cNvPr id="40" name="Freeform 3">
            <a:extLst>
              <a:ext uri="{FF2B5EF4-FFF2-40B4-BE49-F238E27FC236}">
                <a16:creationId xmlns:a16="http://schemas.microsoft.com/office/drawing/2014/main" id="{22E5AD20-57C3-0145-85BB-3F94DF6B3351}"/>
              </a:ext>
            </a:extLst>
          </p:cNvPr>
          <p:cNvSpPr/>
          <p:nvPr/>
        </p:nvSpPr>
        <p:spPr>
          <a:xfrm>
            <a:off x="15927408" y="60731"/>
            <a:ext cx="1244850" cy="1197577"/>
          </a:xfrm>
          <a:custGeom>
            <a:avLst/>
            <a:gdLst/>
            <a:ahLst/>
            <a:cxnLst/>
            <a:rect l="l" t="t" r="r" b="b"/>
            <a:pathLst>
              <a:path w="1244850" h="1197577">
                <a:moveTo>
                  <a:pt x="0" y="0"/>
                </a:moveTo>
                <a:lnTo>
                  <a:pt x="1244849" y="0"/>
                </a:lnTo>
                <a:lnTo>
                  <a:pt x="1244849" y="1197577"/>
                </a:lnTo>
                <a:lnTo>
                  <a:pt x="0" y="1197577"/>
                </a:lnTo>
                <a:lnTo>
                  <a:pt x="0" y="0"/>
                </a:lnTo>
                <a:close/>
              </a:path>
            </a:pathLst>
          </a:custGeom>
          <a:blipFill>
            <a:blip r:embed="rId8"/>
            <a:stretch>
              <a:fillRect/>
            </a:stretch>
          </a:blipFill>
        </p:spPr>
        <p:txBody>
          <a:bodyPr/>
          <a:lstStyle/>
          <a:p>
            <a:endParaRPr lang="fr-FR"/>
          </a:p>
        </p:txBody>
      </p:sp>
    </p:spTree>
    <p:extLst>
      <p:ext uri="{BB962C8B-B14F-4D97-AF65-F5344CB8AC3E}">
        <p14:creationId xmlns:p14="http://schemas.microsoft.com/office/powerpoint/2010/main" val="432543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Image 5" descr="Image 5">
            <a:extLst>
              <a:ext uri="{FF2B5EF4-FFF2-40B4-BE49-F238E27FC236}">
                <a16:creationId xmlns:a16="http://schemas.microsoft.com/office/drawing/2014/main" id="{66C89F61-8030-6649-B114-18415D4A8B73}"/>
              </a:ext>
            </a:extLst>
          </p:cNvPr>
          <p:cNvPicPr/>
          <p:nvPr/>
        </p:nvPicPr>
        <p:blipFill>
          <a:blip r:embed="rId2"/>
          <a:stretch/>
        </p:blipFill>
        <p:spPr>
          <a:xfrm>
            <a:off x="13908344" y="8292213"/>
            <a:ext cx="1179256" cy="887900"/>
          </a:xfrm>
          <a:prstGeom prst="rect">
            <a:avLst/>
          </a:prstGeom>
          <a:ln w="12600">
            <a:noFill/>
          </a:ln>
        </p:spPr>
      </p:pic>
      <p:sp>
        <p:nvSpPr>
          <p:cNvPr id="2" name="Freeform 2"/>
          <p:cNvSpPr/>
          <p:nvPr/>
        </p:nvSpPr>
        <p:spPr>
          <a:xfrm>
            <a:off x="430342" y="283905"/>
            <a:ext cx="1662831" cy="831416"/>
          </a:xfrm>
          <a:custGeom>
            <a:avLst/>
            <a:gdLst/>
            <a:ahLst/>
            <a:cxnLst/>
            <a:rect l="l" t="t" r="r" b="b"/>
            <a:pathLst>
              <a:path w="1662831" h="831416">
                <a:moveTo>
                  <a:pt x="0" y="0"/>
                </a:moveTo>
                <a:lnTo>
                  <a:pt x="1662831" y="0"/>
                </a:lnTo>
                <a:lnTo>
                  <a:pt x="1662831" y="831416"/>
                </a:lnTo>
                <a:lnTo>
                  <a:pt x="0" y="8314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grpSp>
        <p:nvGrpSpPr>
          <p:cNvPr id="12" name="Group 12"/>
          <p:cNvGrpSpPr/>
          <p:nvPr/>
        </p:nvGrpSpPr>
        <p:grpSpPr>
          <a:xfrm>
            <a:off x="-3993931" y="8110586"/>
            <a:ext cx="7612791" cy="5803315"/>
            <a:chOff x="0" y="0"/>
            <a:chExt cx="1066231" cy="812800"/>
          </a:xfrm>
        </p:grpSpPr>
        <p:sp>
          <p:nvSpPr>
            <p:cNvPr id="13" name="Freeform 13"/>
            <p:cNvSpPr/>
            <p:nvPr/>
          </p:nvSpPr>
          <p:spPr>
            <a:xfrm>
              <a:off x="0" y="0"/>
              <a:ext cx="1066231" cy="812800"/>
            </a:xfrm>
            <a:custGeom>
              <a:avLst/>
              <a:gdLst/>
              <a:ahLst/>
              <a:cxnLst/>
              <a:rect l="l" t="t" r="r" b="b"/>
              <a:pathLst>
                <a:path w="1066231" h="812800">
                  <a:moveTo>
                    <a:pt x="533116" y="0"/>
                  </a:moveTo>
                  <a:cubicBezTo>
                    <a:pt x="238684" y="0"/>
                    <a:pt x="0" y="181951"/>
                    <a:pt x="0" y="406400"/>
                  </a:cubicBezTo>
                  <a:cubicBezTo>
                    <a:pt x="0" y="630849"/>
                    <a:pt x="238684" y="812800"/>
                    <a:pt x="533116" y="812800"/>
                  </a:cubicBezTo>
                  <a:cubicBezTo>
                    <a:pt x="827547" y="812800"/>
                    <a:pt x="1066231" y="630849"/>
                    <a:pt x="1066231" y="406400"/>
                  </a:cubicBezTo>
                  <a:cubicBezTo>
                    <a:pt x="1066231" y="181951"/>
                    <a:pt x="827547" y="0"/>
                    <a:pt x="533116" y="0"/>
                  </a:cubicBezTo>
                  <a:close/>
                </a:path>
              </a:pathLst>
            </a:custGeom>
            <a:solidFill>
              <a:srgbClr val="000091"/>
            </a:solidFill>
          </p:spPr>
          <p:txBody>
            <a:bodyPr/>
            <a:lstStyle/>
            <a:p>
              <a:endParaRPr lang="fr-FR"/>
            </a:p>
          </p:txBody>
        </p:sp>
        <p:sp>
          <p:nvSpPr>
            <p:cNvPr id="14" name="TextBox 14"/>
            <p:cNvSpPr txBox="1"/>
            <p:nvPr/>
          </p:nvSpPr>
          <p:spPr>
            <a:xfrm>
              <a:off x="99959" y="38100"/>
              <a:ext cx="866313" cy="698500"/>
            </a:xfrm>
            <a:prstGeom prst="rect">
              <a:avLst/>
            </a:prstGeom>
          </p:spPr>
          <p:txBody>
            <a:bodyPr lIns="50800" tIns="50800" rIns="50800" bIns="50800" rtlCol="0" anchor="ctr"/>
            <a:lstStyle/>
            <a:p>
              <a:pPr algn="ctr">
                <a:lnSpc>
                  <a:spcPts val="3359"/>
                </a:lnSpc>
              </a:pPr>
              <a:endParaRPr/>
            </a:p>
          </p:txBody>
        </p:sp>
      </p:grpSp>
      <p:grpSp>
        <p:nvGrpSpPr>
          <p:cNvPr id="15" name="Group 15"/>
          <p:cNvGrpSpPr/>
          <p:nvPr/>
        </p:nvGrpSpPr>
        <p:grpSpPr>
          <a:xfrm>
            <a:off x="414906" y="9569893"/>
            <a:ext cx="3356534" cy="1690370"/>
            <a:chOff x="0" y="0"/>
            <a:chExt cx="884025" cy="445200"/>
          </a:xfrm>
        </p:grpSpPr>
        <p:sp>
          <p:nvSpPr>
            <p:cNvPr id="16" name="Freeform 16"/>
            <p:cNvSpPr/>
            <p:nvPr/>
          </p:nvSpPr>
          <p:spPr>
            <a:xfrm>
              <a:off x="0" y="0"/>
              <a:ext cx="884025" cy="445200"/>
            </a:xfrm>
            <a:custGeom>
              <a:avLst/>
              <a:gdLst/>
              <a:ahLst/>
              <a:cxnLst/>
              <a:rect l="l" t="t" r="r" b="b"/>
              <a:pathLst>
                <a:path w="884025" h="445200">
                  <a:moveTo>
                    <a:pt x="0" y="0"/>
                  </a:moveTo>
                  <a:lnTo>
                    <a:pt x="884025" y="0"/>
                  </a:lnTo>
                  <a:lnTo>
                    <a:pt x="884025" y="445200"/>
                  </a:lnTo>
                  <a:lnTo>
                    <a:pt x="0" y="445200"/>
                  </a:lnTo>
                  <a:close/>
                </a:path>
              </a:pathLst>
            </a:custGeom>
            <a:solidFill>
              <a:srgbClr val="FFFFFF"/>
            </a:solidFill>
          </p:spPr>
          <p:txBody>
            <a:bodyPr/>
            <a:lstStyle/>
            <a:p>
              <a:endParaRPr lang="fr-FR"/>
            </a:p>
          </p:txBody>
        </p:sp>
        <p:sp>
          <p:nvSpPr>
            <p:cNvPr id="17" name="TextBox 17"/>
            <p:cNvSpPr txBox="1"/>
            <p:nvPr/>
          </p:nvSpPr>
          <p:spPr>
            <a:xfrm>
              <a:off x="0" y="-38100"/>
              <a:ext cx="884025" cy="483300"/>
            </a:xfrm>
            <a:prstGeom prst="rect">
              <a:avLst/>
            </a:prstGeom>
          </p:spPr>
          <p:txBody>
            <a:bodyPr lIns="50800" tIns="50800" rIns="50800" bIns="50800" rtlCol="0" anchor="ctr"/>
            <a:lstStyle/>
            <a:p>
              <a:pPr algn="ctr">
                <a:lnSpc>
                  <a:spcPts val="3359"/>
                </a:lnSpc>
              </a:pPr>
              <a:endParaRPr/>
            </a:p>
          </p:txBody>
        </p:sp>
      </p:grpSp>
      <p:grpSp>
        <p:nvGrpSpPr>
          <p:cNvPr id="18" name="Group 18"/>
          <p:cNvGrpSpPr/>
          <p:nvPr/>
        </p:nvGrpSpPr>
        <p:grpSpPr>
          <a:xfrm>
            <a:off x="17761918" y="1259857"/>
            <a:ext cx="3086100" cy="8310036"/>
            <a:chOff x="0" y="0"/>
            <a:chExt cx="812800" cy="2188651"/>
          </a:xfrm>
        </p:grpSpPr>
        <p:sp>
          <p:nvSpPr>
            <p:cNvPr id="19" name="Freeform 19"/>
            <p:cNvSpPr/>
            <p:nvPr/>
          </p:nvSpPr>
          <p:spPr>
            <a:xfrm>
              <a:off x="0" y="0"/>
              <a:ext cx="812800" cy="2188651"/>
            </a:xfrm>
            <a:custGeom>
              <a:avLst/>
              <a:gdLst/>
              <a:ahLst/>
              <a:cxnLst/>
              <a:rect l="l" t="t" r="r" b="b"/>
              <a:pathLst>
                <a:path w="812800" h="2188651">
                  <a:moveTo>
                    <a:pt x="0" y="0"/>
                  </a:moveTo>
                  <a:lnTo>
                    <a:pt x="812800" y="0"/>
                  </a:lnTo>
                  <a:lnTo>
                    <a:pt x="812800" y="2188651"/>
                  </a:lnTo>
                  <a:lnTo>
                    <a:pt x="0" y="2188651"/>
                  </a:lnTo>
                  <a:close/>
                </a:path>
              </a:pathLst>
            </a:custGeom>
            <a:solidFill>
              <a:srgbClr val="FFFFFF"/>
            </a:solidFill>
          </p:spPr>
          <p:txBody>
            <a:bodyPr/>
            <a:lstStyle/>
            <a:p>
              <a:endParaRPr lang="fr-FR"/>
            </a:p>
          </p:txBody>
        </p:sp>
        <p:sp>
          <p:nvSpPr>
            <p:cNvPr id="20" name="TextBox 20"/>
            <p:cNvSpPr txBox="1"/>
            <p:nvPr/>
          </p:nvSpPr>
          <p:spPr>
            <a:xfrm>
              <a:off x="0" y="-38100"/>
              <a:ext cx="812800" cy="2226751"/>
            </a:xfrm>
            <a:prstGeom prst="rect">
              <a:avLst/>
            </a:prstGeom>
          </p:spPr>
          <p:txBody>
            <a:bodyPr lIns="50800" tIns="50800" rIns="50800" bIns="50800" rtlCol="0" anchor="ctr"/>
            <a:lstStyle/>
            <a:p>
              <a:pPr algn="ctr">
                <a:lnSpc>
                  <a:spcPts val="3359"/>
                </a:lnSpc>
              </a:pPr>
              <a:endParaRPr/>
            </a:p>
          </p:txBody>
        </p:sp>
      </p:grpSp>
      <p:grpSp>
        <p:nvGrpSpPr>
          <p:cNvPr id="21" name="Group 21"/>
          <p:cNvGrpSpPr/>
          <p:nvPr/>
        </p:nvGrpSpPr>
        <p:grpSpPr>
          <a:xfrm>
            <a:off x="-841912" y="1409206"/>
            <a:ext cx="7759206" cy="1214813"/>
            <a:chOff x="0" y="0"/>
            <a:chExt cx="2595743" cy="406400"/>
          </a:xfrm>
        </p:grpSpPr>
        <p:sp>
          <p:nvSpPr>
            <p:cNvPr id="22" name="Freeform 22"/>
            <p:cNvSpPr/>
            <p:nvPr/>
          </p:nvSpPr>
          <p:spPr>
            <a:xfrm>
              <a:off x="0" y="0"/>
              <a:ext cx="2595743" cy="406400"/>
            </a:xfrm>
            <a:custGeom>
              <a:avLst/>
              <a:gdLst/>
              <a:ahLst/>
              <a:cxnLst/>
              <a:rect l="l" t="t" r="r" b="b"/>
              <a:pathLst>
                <a:path w="2595743" h="406400">
                  <a:moveTo>
                    <a:pt x="2392543" y="0"/>
                  </a:moveTo>
                  <a:cubicBezTo>
                    <a:pt x="2504767" y="0"/>
                    <a:pt x="2595743" y="90976"/>
                    <a:pt x="2595743" y="203200"/>
                  </a:cubicBezTo>
                  <a:cubicBezTo>
                    <a:pt x="2595743" y="315424"/>
                    <a:pt x="2504767" y="406400"/>
                    <a:pt x="2392543" y="406400"/>
                  </a:cubicBezTo>
                  <a:lnTo>
                    <a:pt x="203200" y="406400"/>
                  </a:lnTo>
                  <a:cubicBezTo>
                    <a:pt x="90976" y="406400"/>
                    <a:pt x="0" y="315424"/>
                    <a:pt x="0" y="203200"/>
                  </a:cubicBezTo>
                  <a:cubicBezTo>
                    <a:pt x="0" y="90976"/>
                    <a:pt x="90976" y="0"/>
                    <a:pt x="203200" y="0"/>
                  </a:cubicBezTo>
                  <a:close/>
                </a:path>
              </a:pathLst>
            </a:custGeom>
            <a:solidFill>
              <a:srgbClr val="000091"/>
            </a:solidFill>
            <a:ln w="104775" cap="sq">
              <a:solidFill>
                <a:srgbClr val="009099"/>
              </a:solidFill>
              <a:prstDash val="solid"/>
              <a:miter/>
            </a:ln>
          </p:spPr>
          <p:txBody>
            <a:bodyPr/>
            <a:lstStyle/>
            <a:p>
              <a:endParaRPr lang="fr-FR"/>
            </a:p>
          </p:txBody>
        </p:sp>
        <p:sp>
          <p:nvSpPr>
            <p:cNvPr id="23" name="TextBox 23"/>
            <p:cNvSpPr txBox="1"/>
            <p:nvPr/>
          </p:nvSpPr>
          <p:spPr>
            <a:xfrm>
              <a:off x="0" y="-38100"/>
              <a:ext cx="2595743" cy="444500"/>
            </a:xfrm>
            <a:prstGeom prst="rect">
              <a:avLst/>
            </a:prstGeom>
          </p:spPr>
          <p:txBody>
            <a:bodyPr lIns="50800" tIns="50800" rIns="50800" bIns="50800" rtlCol="0" anchor="ctr"/>
            <a:lstStyle/>
            <a:p>
              <a:pPr algn="ctr">
                <a:lnSpc>
                  <a:spcPts val="3359"/>
                </a:lnSpc>
              </a:pPr>
              <a:endParaRPr/>
            </a:p>
          </p:txBody>
        </p:sp>
      </p:grpSp>
      <p:grpSp>
        <p:nvGrpSpPr>
          <p:cNvPr id="24" name="Group 24"/>
          <p:cNvGrpSpPr/>
          <p:nvPr/>
        </p:nvGrpSpPr>
        <p:grpSpPr>
          <a:xfrm>
            <a:off x="-2655758" y="1310722"/>
            <a:ext cx="3086100" cy="3086100"/>
            <a:chOff x="0" y="0"/>
            <a:chExt cx="812800" cy="812800"/>
          </a:xfrm>
        </p:grpSpPr>
        <p:sp>
          <p:nvSpPr>
            <p:cNvPr id="25" name="Freeform 2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p:spPr>
          <p:txBody>
            <a:bodyPr/>
            <a:lstStyle/>
            <a:p>
              <a:endParaRPr lang="fr-FR"/>
            </a:p>
          </p:txBody>
        </p:sp>
        <p:sp>
          <p:nvSpPr>
            <p:cNvPr id="26" name="TextBox 26"/>
            <p:cNvSpPr txBox="1"/>
            <p:nvPr/>
          </p:nvSpPr>
          <p:spPr>
            <a:xfrm>
              <a:off x="0" y="-38100"/>
              <a:ext cx="812800" cy="850900"/>
            </a:xfrm>
            <a:prstGeom prst="rect">
              <a:avLst/>
            </a:prstGeom>
          </p:spPr>
          <p:txBody>
            <a:bodyPr lIns="50800" tIns="50800" rIns="50800" bIns="50800" rtlCol="0" anchor="ctr"/>
            <a:lstStyle/>
            <a:p>
              <a:pPr algn="ctr">
                <a:lnSpc>
                  <a:spcPts val="3359"/>
                </a:lnSpc>
              </a:pPr>
              <a:endParaRPr/>
            </a:p>
          </p:txBody>
        </p:sp>
      </p:grpSp>
      <p:grpSp>
        <p:nvGrpSpPr>
          <p:cNvPr id="27" name="Group 27"/>
          <p:cNvGrpSpPr/>
          <p:nvPr/>
        </p:nvGrpSpPr>
        <p:grpSpPr>
          <a:xfrm>
            <a:off x="-2655758" y="7200900"/>
            <a:ext cx="3086100" cy="3086100"/>
            <a:chOff x="0" y="0"/>
            <a:chExt cx="812800" cy="812800"/>
          </a:xfrm>
        </p:grpSpPr>
        <p:sp>
          <p:nvSpPr>
            <p:cNvPr id="28" name="Freeform 2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p:spPr>
          <p:txBody>
            <a:bodyPr/>
            <a:lstStyle/>
            <a:p>
              <a:endParaRPr lang="fr-FR"/>
            </a:p>
          </p:txBody>
        </p:sp>
        <p:sp>
          <p:nvSpPr>
            <p:cNvPr id="29" name="TextBox 29"/>
            <p:cNvSpPr txBox="1"/>
            <p:nvPr/>
          </p:nvSpPr>
          <p:spPr>
            <a:xfrm>
              <a:off x="0" y="-38100"/>
              <a:ext cx="812800" cy="850900"/>
            </a:xfrm>
            <a:prstGeom prst="rect">
              <a:avLst/>
            </a:prstGeom>
          </p:spPr>
          <p:txBody>
            <a:bodyPr lIns="50800" tIns="50800" rIns="50800" bIns="50800" rtlCol="0" anchor="ctr"/>
            <a:lstStyle/>
            <a:p>
              <a:pPr algn="ctr">
                <a:lnSpc>
                  <a:spcPts val="3359"/>
                </a:lnSpc>
              </a:pPr>
              <a:endParaRPr/>
            </a:p>
          </p:txBody>
        </p:sp>
      </p:grpSp>
      <p:grpSp>
        <p:nvGrpSpPr>
          <p:cNvPr id="30" name="Group 30"/>
          <p:cNvGrpSpPr/>
          <p:nvPr/>
        </p:nvGrpSpPr>
        <p:grpSpPr>
          <a:xfrm>
            <a:off x="17761918" y="0"/>
            <a:ext cx="1087276" cy="10287000"/>
            <a:chOff x="0" y="0"/>
            <a:chExt cx="286361" cy="2709333"/>
          </a:xfrm>
        </p:grpSpPr>
        <p:sp>
          <p:nvSpPr>
            <p:cNvPr id="31" name="Freeform 31"/>
            <p:cNvSpPr/>
            <p:nvPr/>
          </p:nvSpPr>
          <p:spPr>
            <a:xfrm>
              <a:off x="0" y="0"/>
              <a:ext cx="286361" cy="2709333"/>
            </a:xfrm>
            <a:custGeom>
              <a:avLst/>
              <a:gdLst/>
              <a:ahLst/>
              <a:cxnLst/>
              <a:rect l="l" t="t" r="r" b="b"/>
              <a:pathLst>
                <a:path w="286361" h="2709333">
                  <a:moveTo>
                    <a:pt x="0" y="0"/>
                  </a:moveTo>
                  <a:lnTo>
                    <a:pt x="286361" y="0"/>
                  </a:lnTo>
                  <a:lnTo>
                    <a:pt x="286361" y="2709333"/>
                  </a:lnTo>
                  <a:lnTo>
                    <a:pt x="0" y="2709333"/>
                  </a:lnTo>
                  <a:close/>
                </a:path>
              </a:pathLst>
            </a:custGeom>
            <a:solidFill>
              <a:srgbClr val="FFFFFF"/>
            </a:solidFill>
          </p:spPr>
          <p:txBody>
            <a:bodyPr/>
            <a:lstStyle/>
            <a:p>
              <a:endParaRPr lang="fr-FR"/>
            </a:p>
          </p:txBody>
        </p:sp>
        <p:sp>
          <p:nvSpPr>
            <p:cNvPr id="32" name="TextBox 32"/>
            <p:cNvSpPr txBox="1"/>
            <p:nvPr/>
          </p:nvSpPr>
          <p:spPr>
            <a:xfrm>
              <a:off x="0" y="-38100"/>
              <a:ext cx="286361" cy="2747433"/>
            </a:xfrm>
            <a:prstGeom prst="rect">
              <a:avLst/>
            </a:prstGeom>
          </p:spPr>
          <p:txBody>
            <a:bodyPr lIns="50800" tIns="50800" rIns="50800" bIns="50800" rtlCol="0" anchor="ctr"/>
            <a:lstStyle/>
            <a:p>
              <a:pPr algn="ctr">
                <a:lnSpc>
                  <a:spcPts val="3359"/>
                </a:lnSpc>
              </a:pPr>
              <a:endParaRPr/>
            </a:p>
          </p:txBody>
        </p:sp>
      </p:grpSp>
      <p:grpSp>
        <p:nvGrpSpPr>
          <p:cNvPr id="33" name="Group 33"/>
          <p:cNvGrpSpPr/>
          <p:nvPr/>
        </p:nvGrpSpPr>
        <p:grpSpPr>
          <a:xfrm>
            <a:off x="16418793" y="9569893"/>
            <a:ext cx="3086100" cy="983889"/>
            <a:chOff x="0" y="0"/>
            <a:chExt cx="812800" cy="259131"/>
          </a:xfrm>
        </p:grpSpPr>
        <p:sp>
          <p:nvSpPr>
            <p:cNvPr id="34" name="Freeform 34"/>
            <p:cNvSpPr/>
            <p:nvPr/>
          </p:nvSpPr>
          <p:spPr>
            <a:xfrm>
              <a:off x="0" y="0"/>
              <a:ext cx="812800" cy="259131"/>
            </a:xfrm>
            <a:custGeom>
              <a:avLst/>
              <a:gdLst/>
              <a:ahLst/>
              <a:cxnLst/>
              <a:rect l="l" t="t" r="r" b="b"/>
              <a:pathLst>
                <a:path w="812800" h="259131">
                  <a:moveTo>
                    <a:pt x="0" y="0"/>
                  </a:moveTo>
                  <a:lnTo>
                    <a:pt x="812800" y="0"/>
                  </a:lnTo>
                  <a:lnTo>
                    <a:pt x="812800" y="259131"/>
                  </a:lnTo>
                  <a:lnTo>
                    <a:pt x="0" y="259131"/>
                  </a:lnTo>
                  <a:close/>
                </a:path>
              </a:pathLst>
            </a:custGeom>
            <a:solidFill>
              <a:srgbClr val="FFFFFF"/>
            </a:solidFill>
          </p:spPr>
          <p:txBody>
            <a:bodyPr/>
            <a:lstStyle/>
            <a:p>
              <a:endParaRPr lang="fr-FR"/>
            </a:p>
          </p:txBody>
        </p:sp>
        <p:sp>
          <p:nvSpPr>
            <p:cNvPr id="35" name="TextBox 35"/>
            <p:cNvSpPr txBox="1"/>
            <p:nvPr/>
          </p:nvSpPr>
          <p:spPr>
            <a:xfrm>
              <a:off x="0" y="-38100"/>
              <a:ext cx="812800" cy="297231"/>
            </a:xfrm>
            <a:prstGeom prst="rect">
              <a:avLst/>
            </a:prstGeom>
          </p:spPr>
          <p:txBody>
            <a:bodyPr lIns="50800" tIns="50800" rIns="50800" bIns="50800" rtlCol="0" anchor="ctr"/>
            <a:lstStyle/>
            <a:p>
              <a:pPr algn="ctr">
                <a:lnSpc>
                  <a:spcPts val="3359"/>
                </a:lnSpc>
              </a:pPr>
              <a:endParaRPr/>
            </a:p>
          </p:txBody>
        </p:sp>
      </p:grpSp>
      <p:sp>
        <p:nvSpPr>
          <p:cNvPr id="36" name="AutoShape 36"/>
          <p:cNvSpPr/>
          <p:nvPr/>
        </p:nvSpPr>
        <p:spPr>
          <a:xfrm>
            <a:off x="430342" y="9840743"/>
            <a:ext cx="17331577" cy="0"/>
          </a:xfrm>
          <a:prstGeom prst="line">
            <a:avLst/>
          </a:prstGeom>
          <a:ln w="19050" cap="flat">
            <a:solidFill>
              <a:srgbClr val="000000"/>
            </a:solidFill>
            <a:prstDash val="solid"/>
            <a:headEnd type="none" w="sm" len="sm"/>
            <a:tailEnd type="none" w="sm" len="sm"/>
          </a:ln>
        </p:spPr>
        <p:txBody>
          <a:bodyPr/>
          <a:lstStyle/>
          <a:p>
            <a:endParaRPr lang="fr-FR"/>
          </a:p>
        </p:txBody>
      </p:sp>
      <p:sp>
        <p:nvSpPr>
          <p:cNvPr id="38" name="TextBox 38"/>
          <p:cNvSpPr txBox="1"/>
          <p:nvPr/>
        </p:nvSpPr>
        <p:spPr>
          <a:xfrm>
            <a:off x="990600" y="1587987"/>
            <a:ext cx="6094110" cy="733727"/>
          </a:xfrm>
          <a:prstGeom prst="rect">
            <a:avLst/>
          </a:prstGeom>
        </p:spPr>
        <p:txBody>
          <a:bodyPr wrap="square" lIns="0" tIns="0" rIns="0" bIns="0" rtlCol="0" anchor="t">
            <a:spAutoFit/>
          </a:bodyPr>
          <a:lstStyle/>
          <a:p>
            <a:pPr algn="l">
              <a:lnSpc>
                <a:spcPts val="6299"/>
              </a:lnSpc>
            </a:pPr>
            <a:r>
              <a:rPr lang="en-US" sz="4500" b="1" dirty="0">
                <a:solidFill>
                  <a:srgbClr val="FFFFFF"/>
                </a:solidFill>
                <a:latin typeface="Marianne Ultra-Bold"/>
                <a:ea typeface="Marianne Ultra-Bold"/>
                <a:cs typeface="Marianne Ultra-Bold"/>
                <a:sym typeface="Marianne Ultra-Bold"/>
              </a:rPr>
              <a:t>Cadre </a:t>
            </a:r>
            <a:r>
              <a:rPr lang="en-US" sz="4500" b="1" dirty="0" err="1">
                <a:solidFill>
                  <a:srgbClr val="FFFFFF"/>
                </a:solidFill>
                <a:latin typeface="Marianne Ultra-Bold"/>
                <a:ea typeface="Marianne Ultra-Bold"/>
                <a:cs typeface="Marianne Ultra-Bold"/>
                <a:sym typeface="Marianne Ultra-Bold"/>
              </a:rPr>
              <a:t>juridique</a:t>
            </a:r>
            <a:endParaRPr lang="en-US" sz="4500" b="1" dirty="0">
              <a:solidFill>
                <a:srgbClr val="FFFFFF"/>
              </a:solidFill>
              <a:latin typeface="Marianne Ultra-Bold"/>
              <a:ea typeface="Marianne Ultra-Bold"/>
              <a:cs typeface="Marianne Ultra-Bold"/>
              <a:sym typeface="Marianne Ultra-Bold"/>
            </a:endParaRPr>
          </a:p>
        </p:txBody>
      </p:sp>
      <p:sp>
        <p:nvSpPr>
          <p:cNvPr id="41" name="TextBox 41"/>
          <p:cNvSpPr txBox="1"/>
          <p:nvPr/>
        </p:nvSpPr>
        <p:spPr>
          <a:xfrm>
            <a:off x="480901" y="9974093"/>
            <a:ext cx="903060" cy="228427"/>
          </a:xfrm>
          <a:prstGeom prst="rect">
            <a:avLst/>
          </a:prstGeom>
        </p:spPr>
        <p:txBody>
          <a:bodyPr lIns="0" tIns="0" rIns="0" bIns="0" rtlCol="0" anchor="t">
            <a:spAutoFit/>
          </a:bodyPr>
          <a:lstStyle/>
          <a:p>
            <a:pPr algn="ctr">
              <a:lnSpc>
                <a:spcPts val="1851"/>
              </a:lnSpc>
              <a:spcBef>
                <a:spcPct val="0"/>
              </a:spcBef>
            </a:pPr>
            <a:r>
              <a:rPr lang="en-US" sz="1322" dirty="0">
                <a:solidFill>
                  <a:srgbClr val="000091"/>
                </a:solidFill>
                <a:latin typeface="Marianne"/>
                <a:ea typeface="Marianne"/>
                <a:cs typeface="Marianne"/>
                <a:sym typeface="Marianne"/>
              </a:rPr>
              <a:t>2024</a:t>
            </a:r>
          </a:p>
        </p:txBody>
      </p:sp>
      <p:sp>
        <p:nvSpPr>
          <p:cNvPr id="39" name="Freeform 14">
            <a:extLst>
              <a:ext uri="{FF2B5EF4-FFF2-40B4-BE49-F238E27FC236}">
                <a16:creationId xmlns:a16="http://schemas.microsoft.com/office/drawing/2014/main" id="{E4E3A512-5732-CC49-9EEB-BF76FEA611B0}"/>
              </a:ext>
            </a:extLst>
          </p:cNvPr>
          <p:cNvSpPr/>
          <p:nvPr/>
        </p:nvSpPr>
        <p:spPr>
          <a:xfrm>
            <a:off x="17155816" y="-1360"/>
            <a:ext cx="1132184" cy="1277180"/>
          </a:xfrm>
          <a:custGeom>
            <a:avLst/>
            <a:gdLst/>
            <a:ahLst/>
            <a:cxnLst/>
            <a:rect l="l" t="t" r="r" b="b"/>
            <a:pathLst>
              <a:path w="502995" h="723822">
                <a:moveTo>
                  <a:pt x="0" y="0"/>
                </a:moveTo>
                <a:lnTo>
                  <a:pt x="502995" y="0"/>
                </a:lnTo>
                <a:lnTo>
                  <a:pt x="502995" y="723822"/>
                </a:lnTo>
                <a:lnTo>
                  <a:pt x="0" y="723822"/>
                </a:lnTo>
                <a:lnTo>
                  <a:pt x="0" y="0"/>
                </a:lnTo>
                <a:close/>
              </a:path>
            </a:pathLst>
          </a:custGeom>
          <a:blipFill>
            <a:blip r:embed="rId5"/>
            <a:stretch>
              <a:fillRect/>
            </a:stretch>
          </a:blipFill>
        </p:spPr>
        <p:txBody>
          <a:bodyPr/>
          <a:lstStyle/>
          <a:p>
            <a:endParaRPr lang="fr-FR"/>
          </a:p>
        </p:txBody>
      </p:sp>
      <p:sp>
        <p:nvSpPr>
          <p:cNvPr id="40" name="Freeform 3">
            <a:extLst>
              <a:ext uri="{FF2B5EF4-FFF2-40B4-BE49-F238E27FC236}">
                <a16:creationId xmlns:a16="http://schemas.microsoft.com/office/drawing/2014/main" id="{22E5AD20-57C3-0145-85BB-3F94DF6B3351}"/>
              </a:ext>
            </a:extLst>
          </p:cNvPr>
          <p:cNvSpPr/>
          <p:nvPr/>
        </p:nvSpPr>
        <p:spPr>
          <a:xfrm>
            <a:off x="15927408" y="60731"/>
            <a:ext cx="1244850" cy="1197577"/>
          </a:xfrm>
          <a:custGeom>
            <a:avLst/>
            <a:gdLst/>
            <a:ahLst/>
            <a:cxnLst/>
            <a:rect l="l" t="t" r="r" b="b"/>
            <a:pathLst>
              <a:path w="1244850" h="1197577">
                <a:moveTo>
                  <a:pt x="0" y="0"/>
                </a:moveTo>
                <a:lnTo>
                  <a:pt x="1244849" y="0"/>
                </a:lnTo>
                <a:lnTo>
                  <a:pt x="1244849" y="1197577"/>
                </a:lnTo>
                <a:lnTo>
                  <a:pt x="0" y="1197577"/>
                </a:lnTo>
                <a:lnTo>
                  <a:pt x="0" y="0"/>
                </a:lnTo>
                <a:close/>
              </a:path>
            </a:pathLst>
          </a:custGeom>
          <a:blipFill>
            <a:blip r:embed="rId6"/>
            <a:stretch>
              <a:fillRect/>
            </a:stretch>
          </a:blipFill>
        </p:spPr>
        <p:txBody>
          <a:bodyPr/>
          <a:lstStyle/>
          <a:p>
            <a:endParaRPr lang="fr-FR"/>
          </a:p>
        </p:txBody>
      </p:sp>
      <p:sp>
        <p:nvSpPr>
          <p:cNvPr id="3" name="Rectangle 2">
            <a:extLst>
              <a:ext uri="{FF2B5EF4-FFF2-40B4-BE49-F238E27FC236}">
                <a16:creationId xmlns:a16="http://schemas.microsoft.com/office/drawing/2014/main" id="{50187052-1E65-DC42-96F5-8877C98FDC21}"/>
              </a:ext>
            </a:extLst>
          </p:cNvPr>
          <p:cNvSpPr/>
          <p:nvPr/>
        </p:nvSpPr>
        <p:spPr>
          <a:xfrm>
            <a:off x="516760" y="3130811"/>
            <a:ext cx="13765563" cy="4462760"/>
          </a:xfrm>
          <a:prstGeom prst="rect">
            <a:avLst/>
          </a:prstGeom>
        </p:spPr>
        <p:txBody>
          <a:bodyPr wrap="square">
            <a:spAutoFit/>
          </a:bodyPr>
          <a:lstStyle/>
          <a:p>
            <a:pPr marL="6120" indent="-3960">
              <a:lnSpc>
                <a:spcPct val="100000"/>
              </a:lnSpc>
            </a:pPr>
            <a:r>
              <a:rPr lang="fr-FR" sz="2200" b="1" dirty="0">
                <a:solidFill>
                  <a:srgbClr val="009193"/>
                </a:solidFill>
                <a:latin typeface="Marianne"/>
              </a:rPr>
              <a:t>Point 5 : Tout peut (doit) </a:t>
            </a:r>
            <a:r>
              <a:rPr lang="fr-FR" sz="2200" b="1" dirty="0" err="1">
                <a:solidFill>
                  <a:srgbClr val="009193"/>
                </a:solidFill>
                <a:latin typeface="Marianne"/>
              </a:rPr>
              <a:t>etre</a:t>
            </a:r>
            <a:r>
              <a:rPr lang="fr-FR" sz="2200" b="1" dirty="0">
                <a:solidFill>
                  <a:srgbClr val="009193"/>
                </a:solidFill>
                <a:latin typeface="Marianne"/>
              </a:rPr>
              <a:t> mis en </a:t>
            </a:r>
            <a:r>
              <a:rPr lang="fr-FR" sz="2200" b="1" dirty="0" err="1">
                <a:solidFill>
                  <a:srgbClr val="009193"/>
                </a:solidFill>
                <a:latin typeface="Marianne"/>
              </a:rPr>
              <a:t>oeuvre</a:t>
            </a:r>
            <a:r>
              <a:rPr lang="fr-FR" sz="2200" b="1" dirty="0">
                <a:solidFill>
                  <a:srgbClr val="009193"/>
                </a:solidFill>
                <a:latin typeface="Marianne"/>
              </a:rPr>
              <a:t> pour ne plus demander d’informations déjà connues des administrations:</a:t>
            </a:r>
          </a:p>
          <a:p>
            <a:pPr marL="6120" indent="-3960">
              <a:lnSpc>
                <a:spcPct val="100000"/>
              </a:lnSpc>
            </a:pPr>
            <a:endParaRPr lang="fr-FR" sz="2200" b="1" dirty="0">
              <a:solidFill>
                <a:srgbClr val="009193"/>
              </a:solidFill>
              <a:latin typeface="Marianne"/>
            </a:endParaRPr>
          </a:p>
          <a:p>
            <a:pPr marL="6120" indent="-3960">
              <a:lnSpc>
                <a:spcPct val="100000"/>
              </a:lnSpc>
              <a:spcBef>
                <a:spcPts val="601"/>
              </a:spcBef>
            </a:pPr>
            <a:r>
              <a:rPr lang="fr-FR" sz="2200" dirty="0">
                <a:solidFill>
                  <a:schemeClr val="tx1">
                    <a:lumMod val="75000"/>
                    <a:lumOff val="25000"/>
                  </a:schemeClr>
                </a:solidFill>
                <a:latin typeface="Marianne"/>
                <a:hlinkClick r:id="rId7">
                  <a:extLst>
                    <a:ext uri="{A12FA001-AC4F-418D-AE19-62706E023703}">
                      <ahyp:hlinkClr xmlns:ahyp="http://schemas.microsoft.com/office/drawing/2018/hyperlinkcolor" val="tx"/>
                    </a:ext>
                  </a:extLst>
                </a:hlinkClick>
              </a:rPr>
              <a:t>Article L114-8 - Code des relations entre le public et l'administration - Légifrance</a:t>
            </a:r>
            <a:endParaRPr lang="fr-FR" sz="2200" dirty="0">
              <a:solidFill>
                <a:schemeClr val="tx1">
                  <a:lumMod val="75000"/>
                  <a:lumOff val="25000"/>
                </a:schemeClr>
              </a:solidFill>
              <a:latin typeface="Marianne"/>
            </a:endParaRPr>
          </a:p>
          <a:p>
            <a:pPr marL="6120" indent="-3960">
              <a:lnSpc>
                <a:spcPct val="100000"/>
              </a:lnSpc>
              <a:spcBef>
                <a:spcPts val="601"/>
              </a:spcBef>
            </a:pPr>
            <a:r>
              <a:rPr lang="fr-FR" sz="2200" dirty="0">
                <a:solidFill>
                  <a:schemeClr val="tx1">
                    <a:lumMod val="75000"/>
                    <a:lumOff val="25000"/>
                  </a:schemeClr>
                </a:solidFill>
                <a:latin typeface="Marianne"/>
              </a:rPr>
              <a:t>Les administrations échangent entre elles toutes les informations ou données strictement nécessaires pour traiter une demande présentée par le public ou une déclaration transmise par celui-ci en application d'un texte législatif ou réglementaire. Les administrations destinataires de ces informations ou données ne peuvent se voir opposer le secret professionnel dès lors qu'elles sont, dans le cadre de leurs missions légales, habilitées à connaître des informations ou des données ainsi échangées. […]</a:t>
            </a:r>
          </a:p>
          <a:p>
            <a:pPr marL="6120" indent="-3960">
              <a:lnSpc>
                <a:spcPct val="100000"/>
              </a:lnSpc>
              <a:spcBef>
                <a:spcPts val="601"/>
              </a:spcBef>
            </a:pPr>
            <a:endParaRPr lang="fr-FR" sz="2200" dirty="0">
              <a:solidFill>
                <a:schemeClr val="tx1">
                  <a:lumMod val="75000"/>
                  <a:lumOff val="25000"/>
                </a:schemeClr>
              </a:solidFill>
              <a:latin typeface="Marianne"/>
            </a:endParaRPr>
          </a:p>
          <a:p>
            <a:pPr marL="6120" indent="-3960">
              <a:lnSpc>
                <a:spcPct val="100000"/>
              </a:lnSpc>
              <a:spcBef>
                <a:spcPts val="601"/>
              </a:spcBef>
            </a:pPr>
            <a:r>
              <a:rPr lang="fr-FR" sz="2200" dirty="0">
                <a:solidFill>
                  <a:schemeClr val="tx1">
                    <a:lumMod val="75000"/>
                    <a:lumOff val="25000"/>
                  </a:schemeClr>
                </a:solidFill>
                <a:latin typeface="Marianne"/>
              </a:rPr>
              <a:t>(code des relations entre le public et l’administration)</a:t>
            </a:r>
          </a:p>
        </p:txBody>
      </p:sp>
      <p:pic>
        <p:nvPicPr>
          <p:cNvPr id="42" name="Image 1" descr="Image 1">
            <a:extLst>
              <a:ext uri="{FF2B5EF4-FFF2-40B4-BE49-F238E27FC236}">
                <a16:creationId xmlns:a16="http://schemas.microsoft.com/office/drawing/2014/main" id="{30C3B77B-A3D5-A148-9686-4E8D8FCC5DC8}"/>
              </a:ext>
            </a:extLst>
          </p:cNvPr>
          <p:cNvPicPr/>
          <p:nvPr/>
        </p:nvPicPr>
        <p:blipFill>
          <a:blip r:embed="rId8"/>
          <a:stretch/>
        </p:blipFill>
        <p:spPr>
          <a:xfrm>
            <a:off x="694858" y="8235321"/>
            <a:ext cx="1910934" cy="1017256"/>
          </a:xfrm>
          <a:prstGeom prst="rect">
            <a:avLst/>
          </a:prstGeom>
          <a:ln w="12600">
            <a:noFill/>
          </a:ln>
        </p:spPr>
      </p:pic>
      <p:pic>
        <p:nvPicPr>
          <p:cNvPr id="43" name="Graphique 2" descr="Graphique 2">
            <a:extLst>
              <a:ext uri="{FF2B5EF4-FFF2-40B4-BE49-F238E27FC236}">
                <a16:creationId xmlns:a16="http://schemas.microsoft.com/office/drawing/2014/main" id="{B5F9859E-902E-6A40-A71E-91B5A42AA63F}"/>
              </a:ext>
            </a:extLst>
          </p:cNvPr>
          <p:cNvPicPr/>
          <p:nvPr/>
        </p:nvPicPr>
        <p:blipFill>
          <a:blip r:embed="rId9"/>
          <a:stretch/>
        </p:blipFill>
        <p:spPr>
          <a:xfrm>
            <a:off x="15354153" y="8405851"/>
            <a:ext cx="3467247" cy="748531"/>
          </a:xfrm>
          <a:prstGeom prst="rect">
            <a:avLst/>
          </a:prstGeom>
          <a:ln w="12600">
            <a:noFill/>
          </a:ln>
        </p:spPr>
      </p:pic>
      <p:pic>
        <p:nvPicPr>
          <p:cNvPr id="44" name="Graphique 3" descr="Graphique 3">
            <a:extLst>
              <a:ext uri="{FF2B5EF4-FFF2-40B4-BE49-F238E27FC236}">
                <a16:creationId xmlns:a16="http://schemas.microsoft.com/office/drawing/2014/main" id="{6F62129E-F824-BA45-9D0D-F08E08677361}"/>
              </a:ext>
            </a:extLst>
          </p:cNvPr>
          <p:cNvPicPr/>
          <p:nvPr/>
        </p:nvPicPr>
        <p:blipFill>
          <a:blip r:embed="rId10"/>
          <a:stretch/>
        </p:blipFill>
        <p:spPr>
          <a:xfrm>
            <a:off x="7084710" y="8468649"/>
            <a:ext cx="4677878" cy="701907"/>
          </a:xfrm>
          <a:prstGeom prst="rect">
            <a:avLst/>
          </a:prstGeom>
          <a:ln w="12600">
            <a:noFill/>
          </a:ln>
        </p:spPr>
      </p:pic>
      <p:pic>
        <p:nvPicPr>
          <p:cNvPr id="45" name="Graphique 4" descr="Graphique 4">
            <a:extLst>
              <a:ext uri="{FF2B5EF4-FFF2-40B4-BE49-F238E27FC236}">
                <a16:creationId xmlns:a16="http://schemas.microsoft.com/office/drawing/2014/main" id="{ED5F4BBF-E80F-C04A-826C-6BC625FEEF67}"/>
              </a:ext>
            </a:extLst>
          </p:cNvPr>
          <p:cNvPicPr/>
          <p:nvPr/>
        </p:nvPicPr>
        <p:blipFill>
          <a:blip r:embed="rId11"/>
          <a:stretch/>
        </p:blipFill>
        <p:spPr>
          <a:xfrm>
            <a:off x="3446019" y="8428315"/>
            <a:ext cx="2975545" cy="703602"/>
          </a:xfrm>
          <a:prstGeom prst="rect">
            <a:avLst/>
          </a:prstGeom>
          <a:ln w="12600">
            <a:noFill/>
          </a:ln>
        </p:spPr>
      </p:pic>
      <p:pic>
        <p:nvPicPr>
          <p:cNvPr id="46" name="Image 5" descr="Image 5">
            <a:extLst>
              <a:ext uri="{FF2B5EF4-FFF2-40B4-BE49-F238E27FC236}">
                <a16:creationId xmlns:a16="http://schemas.microsoft.com/office/drawing/2014/main" id="{D729EC48-4046-6441-862A-7119CDAEE6BE}"/>
              </a:ext>
            </a:extLst>
          </p:cNvPr>
          <p:cNvPicPr/>
          <p:nvPr/>
        </p:nvPicPr>
        <p:blipFill>
          <a:blip r:embed="rId12"/>
          <a:stretch/>
        </p:blipFill>
        <p:spPr>
          <a:xfrm>
            <a:off x="12192362" y="8275796"/>
            <a:ext cx="1811104" cy="807023"/>
          </a:xfrm>
          <a:prstGeom prst="rect">
            <a:avLst/>
          </a:prstGeom>
          <a:ln w="12600">
            <a:noFill/>
          </a:ln>
        </p:spPr>
      </p:pic>
    </p:spTree>
    <p:extLst>
      <p:ext uri="{BB962C8B-B14F-4D97-AF65-F5344CB8AC3E}">
        <p14:creationId xmlns:p14="http://schemas.microsoft.com/office/powerpoint/2010/main" val="2137762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16B3A09E-0CF7-B743-8BE9-073F7D7D5728}"/>
              </a:ext>
            </a:extLst>
          </p:cNvPr>
          <p:cNvSpPr/>
          <p:nvPr/>
        </p:nvSpPr>
        <p:spPr>
          <a:xfrm>
            <a:off x="457200" y="1943100"/>
            <a:ext cx="3721724" cy="2118494"/>
          </a:xfrm>
          <a:custGeom>
            <a:avLst/>
            <a:gdLst/>
            <a:ahLst/>
            <a:cxnLst/>
            <a:rect l="l" t="t" r="r" b="b"/>
            <a:pathLst>
              <a:path w="3721724" h="2118494">
                <a:moveTo>
                  <a:pt x="0" y="0"/>
                </a:moveTo>
                <a:lnTo>
                  <a:pt x="3721724" y="0"/>
                </a:lnTo>
                <a:lnTo>
                  <a:pt x="3721724" y="2118494"/>
                </a:lnTo>
                <a:lnTo>
                  <a:pt x="0" y="2118494"/>
                </a:lnTo>
                <a:lnTo>
                  <a:pt x="0" y="0"/>
                </a:lnTo>
                <a:close/>
              </a:path>
            </a:pathLst>
          </a:custGeom>
          <a:blipFill>
            <a:blip r:embed="rId2"/>
            <a:stretch>
              <a:fillRect/>
            </a:stretch>
          </a:blipFill>
        </p:spPr>
        <p:txBody>
          <a:bodyPr/>
          <a:lstStyle/>
          <a:p>
            <a:endParaRPr lang="fr-FR"/>
          </a:p>
        </p:txBody>
      </p:sp>
      <p:sp>
        <p:nvSpPr>
          <p:cNvPr id="3" name="Freeform 3">
            <a:extLst>
              <a:ext uri="{FF2B5EF4-FFF2-40B4-BE49-F238E27FC236}">
                <a16:creationId xmlns:a16="http://schemas.microsoft.com/office/drawing/2014/main" id="{8624E633-0BAE-A84A-A39B-A6C2AC24C97E}"/>
              </a:ext>
            </a:extLst>
          </p:cNvPr>
          <p:cNvSpPr/>
          <p:nvPr/>
        </p:nvSpPr>
        <p:spPr>
          <a:xfrm>
            <a:off x="538529" y="4352563"/>
            <a:ext cx="3640395" cy="2070595"/>
          </a:xfrm>
          <a:custGeom>
            <a:avLst/>
            <a:gdLst/>
            <a:ahLst/>
            <a:cxnLst/>
            <a:rect l="l" t="t" r="r" b="b"/>
            <a:pathLst>
              <a:path w="3640395" h="2070595">
                <a:moveTo>
                  <a:pt x="0" y="0"/>
                </a:moveTo>
                <a:lnTo>
                  <a:pt x="3640395" y="0"/>
                </a:lnTo>
                <a:lnTo>
                  <a:pt x="3640395" y="2070595"/>
                </a:lnTo>
                <a:lnTo>
                  <a:pt x="0" y="2070595"/>
                </a:lnTo>
                <a:lnTo>
                  <a:pt x="0" y="0"/>
                </a:lnTo>
                <a:close/>
              </a:path>
            </a:pathLst>
          </a:custGeom>
          <a:blipFill>
            <a:blip r:embed="rId3"/>
            <a:stretch>
              <a:fillRect/>
            </a:stretch>
          </a:blipFill>
        </p:spPr>
        <p:txBody>
          <a:bodyPr/>
          <a:lstStyle/>
          <a:p>
            <a:endParaRPr lang="fr-FR"/>
          </a:p>
        </p:txBody>
      </p:sp>
      <p:sp>
        <p:nvSpPr>
          <p:cNvPr id="4" name="Freeform 4">
            <a:extLst>
              <a:ext uri="{FF2B5EF4-FFF2-40B4-BE49-F238E27FC236}">
                <a16:creationId xmlns:a16="http://schemas.microsoft.com/office/drawing/2014/main" id="{83711C7F-B1FD-8D4B-9365-0B2A5AD636F8}"/>
              </a:ext>
            </a:extLst>
          </p:cNvPr>
          <p:cNvSpPr/>
          <p:nvPr/>
        </p:nvSpPr>
        <p:spPr>
          <a:xfrm>
            <a:off x="626786" y="7009993"/>
            <a:ext cx="3640414" cy="2069693"/>
          </a:xfrm>
          <a:custGeom>
            <a:avLst/>
            <a:gdLst/>
            <a:ahLst/>
            <a:cxnLst/>
            <a:rect l="l" t="t" r="r" b="b"/>
            <a:pathLst>
              <a:path w="3640414" h="2069693">
                <a:moveTo>
                  <a:pt x="0" y="0"/>
                </a:moveTo>
                <a:lnTo>
                  <a:pt x="3640414" y="0"/>
                </a:lnTo>
                <a:lnTo>
                  <a:pt x="3640414" y="2069693"/>
                </a:lnTo>
                <a:lnTo>
                  <a:pt x="0" y="2069693"/>
                </a:lnTo>
                <a:lnTo>
                  <a:pt x="0" y="0"/>
                </a:lnTo>
                <a:close/>
              </a:path>
            </a:pathLst>
          </a:custGeom>
          <a:blipFill>
            <a:blip r:embed="rId4"/>
            <a:stretch>
              <a:fillRect/>
            </a:stretch>
          </a:blipFill>
        </p:spPr>
        <p:txBody>
          <a:bodyPr/>
          <a:lstStyle/>
          <a:p>
            <a:endParaRPr lang="fr-FR"/>
          </a:p>
        </p:txBody>
      </p:sp>
      <p:sp>
        <p:nvSpPr>
          <p:cNvPr id="5" name="TextBox 5">
            <a:extLst>
              <a:ext uri="{FF2B5EF4-FFF2-40B4-BE49-F238E27FC236}">
                <a16:creationId xmlns:a16="http://schemas.microsoft.com/office/drawing/2014/main" id="{64C1C935-528E-BB45-9DF3-D927089C18CE}"/>
              </a:ext>
            </a:extLst>
          </p:cNvPr>
          <p:cNvSpPr txBox="1"/>
          <p:nvPr/>
        </p:nvSpPr>
        <p:spPr>
          <a:xfrm>
            <a:off x="4267200" y="2287805"/>
            <a:ext cx="3334215" cy="421206"/>
          </a:xfrm>
          <a:prstGeom prst="rect">
            <a:avLst/>
          </a:prstGeom>
        </p:spPr>
        <p:txBody>
          <a:bodyPr wrap="square" lIns="0" tIns="0" rIns="0" bIns="0" rtlCol="0" anchor="t">
            <a:spAutoFit/>
          </a:bodyPr>
          <a:lstStyle/>
          <a:p>
            <a:pPr algn="l">
              <a:lnSpc>
                <a:spcPts val="3499"/>
              </a:lnSpc>
              <a:spcBef>
                <a:spcPct val="0"/>
              </a:spcBef>
            </a:pPr>
            <a:r>
              <a:rPr lang="en-US" sz="2499" dirty="0">
                <a:solidFill>
                  <a:srgbClr val="000091"/>
                </a:solidFill>
                <a:latin typeface="Marianne 1"/>
                <a:ea typeface="Marianne 1"/>
                <a:cs typeface="Marianne 1"/>
                <a:sym typeface="Marianne 1"/>
              </a:rPr>
              <a:t>Une solution </a:t>
            </a:r>
            <a:r>
              <a:rPr lang="en-US" sz="2499" dirty="0" err="1">
                <a:solidFill>
                  <a:srgbClr val="000091"/>
                </a:solidFill>
                <a:latin typeface="Marianne 1"/>
                <a:ea typeface="Marianne 1"/>
                <a:cs typeface="Marianne 1"/>
                <a:sym typeface="Marianne 1"/>
              </a:rPr>
              <a:t>gratuite</a:t>
            </a:r>
            <a:endParaRPr lang="en-US" sz="2499" dirty="0">
              <a:solidFill>
                <a:srgbClr val="000091"/>
              </a:solidFill>
              <a:latin typeface="Marianne 1"/>
              <a:ea typeface="Marianne 1"/>
              <a:cs typeface="Marianne 1"/>
              <a:sym typeface="Marianne 1"/>
            </a:endParaRPr>
          </a:p>
        </p:txBody>
      </p:sp>
      <p:sp>
        <p:nvSpPr>
          <p:cNvPr id="6" name="TextBox 6">
            <a:extLst>
              <a:ext uri="{FF2B5EF4-FFF2-40B4-BE49-F238E27FC236}">
                <a16:creationId xmlns:a16="http://schemas.microsoft.com/office/drawing/2014/main" id="{AF2D7F5C-A67E-6842-B7BF-01CBA9BD7BC3}"/>
              </a:ext>
            </a:extLst>
          </p:cNvPr>
          <p:cNvSpPr txBox="1"/>
          <p:nvPr/>
        </p:nvSpPr>
        <p:spPr>
          <a:xfrm>
            <a:off x="4343400" y="4610100"/>
            <a:ext cx="3334215" cy="421206"/>
          </a:xfrm>
          <a:prstGeom prst="rect">
            <a:avLst/>
          </a:prstGeom>
        </p:spPr>
        <p:txBody>
          <a:bodyPr wrap="square" lIns="0" tIns="0" rIns="0" bIns="0" rtlCol="0" anchor="t">
            <a:spAutoFit/>
          </a:bodyPr>
          <a:lstStyle/>
          <a:p>
            <a:pPr algn="l">
              <a:lnSpc>
                <a:spcPts val="3499"/>
              </a:lnSpc>
              <a:spcBef>
                <a:spcPct val="0"/>
              </a:spcBef>
            </a:pPr>
            <a:r>
              <a:rPr lang="en-US" sz="2499" dirty="0">
                <a:solidFill>
                  <a:srgbClr val="000091"/>
                </a:solidFill>
                <a:latin typeface="Marianne 1"/>
                <a:ea typeface="Marianne 1"/>
                <a:cs typeface="Marianne 1"/>
                <a:sym typeface="Marianne 1"/>
              </a:rPr>
              <a:t>Une solution </a:t>
            </a:r>
            <a:r>
              <a:rPr lang="en-US" sz="2499" dirty="0" err="1">
                <a:solidFill>
                  <a:srgbClr val="000091"/>
                </a:solidFill>
                <a:latin typeface="Marianne 1"/>
                <a:ea typeface="Marianne 1"/>
                <a:cs typeface="Marianne 1"/>
                <a:sym typeface="Marianne 1"/>
              </a:rPr>
              <a:t>publique</a:t>
            </a:r>
            <a:endParaRPr lang="en-US" sz="2499" dirty="0">
              <a:solidFill>
                <a:srgbClr val="000091"/>
              </a:solidFill>
              <a:latin typeface="Marianne 1"/>
              <a:ea typeface="Marianne 1"/>
              <a:cs typeface="Marianne 1"/>
              <a:sym typeface="Marianne 1"/>
            </a:endParaRPr>
          </a:p>
        </p:txBody>
      </p:sp>
      <p:sp>
        <p:nvSpPr>
          <p:cNvPr id="7" name="TextBox 7">
            <a:extLst>
              <a:ext uri="{FF2B5EF4-FFF2-40B4-BE49-F238E27FC236}">
                <a16:creationId xmlns:a16="http://schemas.microsoft.com/office/drawing/2014/main" id="{E70A28D9-A309-2242-B7FC-04F2406CEB5E}"/>
              </a:ext>
            </a:extLst>
          </p:cNvPr>
          <p:cNvSpPr txBox="1"/>
          <p:nvPr/>
        </p:nvSpPr>
        <p:spPr>
          <a:xfrm>
            <a:off x="4340087" y="6950838"/>
            <a:ext cx="3552876" cy="421206"/>
          </a:xfrm>
          <a:prstGeom prst="rect">
            <a:avLst/>
          </a:prstGeom>
        </p:spPr>
        <p:txBody>
          <a:bodyPr wrap="square" lIns="0" tIns="0" rIns="0" bIns="0" rtlCol="0" anchor="t">
            <a:spAutoFit/>
          </a:bodyPr>
          <a:lstStyle/>
          <a:p>
            <a:pPr algn="l">
              <a:lnSpc>
                <a:spcPts val="3499"/>
              </a:lnSpc>
              <a:spcBef>
                <a:spcPct val="0"/>
              </a:spcBef>
            </a:pPr>
            <a:r>
              <a:rPr lang="en-US" sz="2499" dirty="0">
                <a:solidFill>
                  <a:srgbClr val="000091"/>
                </a:solidFill>
                <a:latin typeface="Marianne 1"/>
                <a:ea typeface="Marianne 1"/>
                <a:cs typeface="Marianne 1"/>
                <a:sym typeface="Marianne 1"/>
              </a:rPr>
              <a:t>Une solution </a:t>
            </a:r>
            <a:r>
              <a:rPr lang="en-US" sz="2499" dirty="0" err="1">
                <a:solidFill>
                  <a:srgbClr val="000091"/>
                </a:solidFill>
                <a:latin typeface="Marianne 1"/>
                <a:ea typeface="Marianne 1"/>
                <a:cs typeface="Marianne 1"/>
                <a:sym typeface="Marianne 1"/>
              </a:rPr>
              <a:t>partagée</a:t>
            </a:r>
            <a:endParaRPr lang="en-US" sz="2499" dirty="0">
              <a:solidFill>
                <a:srgbClr val="000091"/>
              </a:solidFill>
              <a:latin typeface="Marianne 1"/>
              <a:ea typeface="Marianne 1"/>
              <a:cs typeface="Marianne 1"/>
              <a:sym typeface="Marianne 1"/>
            </a:endParaRPr>
          </a:p>
        </p:txBody>
      </p:sp>
      <p:sp>
        <p:nvSpPr>
          <p:cNvPr id="8" name="TextBox 8">
            <a:extLst>
              <a:ext uri="{FF2B5EF4-FFF2-40B4-BE49-F238E27FC236}">
                <a16:creationId xmlns:a16="http://schemas.microsoft.com/office/drawing/2014/main" id="{D7F5ADF3-88DA-AE45-80B2-7C2E089836C3}"/>
              </a:ext>
            </a:extLst>
          </p:cNvPr>
          <p:cNvSpPr txBox="1"/>
          <p:nvPr/>
        </p:nvSpPr>
        <p:spPr>
          <a:xfrm>
            <a:off x="4267200" y="2892555"/>
            <a:ext cx="11743255" cy="1260345"/>
          </a:xfrm>
          <a:prstGeom prst="rect">
            <a:avLst/>
          </a:prstGeom>
        </p:spPr>
        <p:txBody>
          <a:bodyPr lIns="0" tIns="0" rIns="0" bIns="0" rtlCol="0" anchor="t">
            <a:spAutoFit/>
          </a:bodyPr>
          <a:lstStyle/>
          <a:p>
            <a:pPr marL="2160">
              <a:lnSpc>
                <a:spcPct val="100000"/>
              </a:lnSpc>
              <a:buClr>
                <a:srgbClr val="000000"/>
              </a:buClr>
            </a:pPr>
            <a:r>
              <a:rPr lang="en-US" sz="2000" dirty="0">
                <a:solidFill>
                  <a:srgbClr val="000000"/>
                </a:solidFill>
                <a:latin typeface="Marianne 3"/>
                <a:ea typeface="Marianne 3"/>
                <a:cs typeface="Marianne 3"/>
                <a:sym typeface="Marianne 3"/>
              </a:rPr>
              <a:t>Démarches </a:t>
            </a:r>
            <a:r>
              <a:rPr lang="en-US" sz="2000" dirty="0" err="1">
                <a:solidFill>
                  <a:srgbClr val="000000"/>
                </a:solidFill>
                <a:latin typeface="Marianne 3"/>
                <a:ea typeface="Marianne 3"/>
                <a:cs typeface="Marianne 3"/>
                <a:sym typeface="Marianne 3"/>
              </a:rPr>
              <a:t>simplifiés</a:t>
            </a:r>
            <a:r>
              <a:rPr lang="en-US" sz="2000" dirty="0">
                <a:solidFill>
                  <a:srgbClr val="000000"/>
                </a:solidFill>
                <a:latin typeface="Marianne 3"/>
                <a:ea typeface="Marianne 3"/>
                <a:cs typeface="Marianne 3"/>
                <a:sym typeface="Marianne 3"/>
              </a:rPr>
              <a:t> </a:t>
            </a:r>
            <a:r>
              <a:rPr lang="en-US" sz="2000" dirty="0" err="1">
                <a:solidFill>
                  <a:srgbClr val="000000"/>
                </a:solidFill>
                <a:latin typeface="Marianne 3"/>
                <a:ea typeface="Marianne 3"/>
                <a:cs typeface="Marianne 3"/>
                <a:sym typeface="Marianne 3"/>
              </a:rPr>
              <a:t>est</a:t>
            </a:r>
            <a:r>
              <a:rPr lang="en-US" sz="2000" dirty="0">
                <a:solidFill>
                  <a:srgbClr val="000000"/>
                </a:solidFill>
                <a:latin typeface="Marianne 3"/>
                <a:ea typeface="Marianne 3"/>
                <a:cs typeface="Marianne 3"/>
                <a:sym typeface="Marianne 3"/>
              </a:rPr>
              <a:t> </a:t>
            </a:r>
            <a:r>
              <a:rPr lang="en-US" sz="2000" dirty="0" err="1">
                <a:solidFill>
                  <a:srgbClr val="000000"/>
                </a:solidFill>
                <a:latin typeface="Marianne 3"/>
                <a:ea typeface="Marianne 3"/>
                <a:cs typeface="Marianne 3"/>
                <a:sym typeface="Marianne 3"/>
              </a:rPr>
              <a:t>une</a:t>
            </a:r>
            <a:r>
              <a:rPr lang="en-US" sz="2000" dirty="0">
                <a:solidFill>
                  <a:srgbClr val="000000"/>
                </a:solidFill>
                <a:latin typeface="Marianne 3"/>
                <a:ea typeface="Marianne 3"/>
                <a:cs typeface="Marianne 3"/>
                <a:sym typeface="Marianne 3"/>
              </a:rPr>
              <a:t> solutions </a:t>
            </a:r>
            <a:r>
              <a:rPr lang="en-US" sz="2000" dirty="0" err="1">
                <a:solidFill>
                  <a:srgbClr val="000000"/>
                </a:solidFill>
                <a:latin typeface="Marianne 3"/>
                <a:ea typeface="Marianne 3"/>
                <a:cs typeface="Marianne 3"/>
                <a:sym typeface="Marianne 3"/>
              </a:rPr>
              <a:t>gratuite</a:t>
            </a:r>
            <a:r>
              <a:rPr lang="en-US" sz="2000" dirty="0">
                <a:solidFill>
                  <a:srgbClr val="000000"/>
                </a:solidFill>
                <a:latin typeface="Marianne 3"/>
                <a:ea typeface="Marianne 3"/>
                <a:cs typeface="Marianne 3"/>
                <a:sym typeface="Marianne 3"/>
              </a:rPr>
              <a:t> pour </a:t>
            </a:r>
            <a:r>
              <a:rPr lang="en-US" sz="2000" dirty="0" err="1">
                <a:solidFill>
                  <a:srgbClr val="000000"/>
                </a:solidFill>
                <a:latin typeface="Marianne 3"/>
                <a:ea typeface="Marianne 3"/>
                <a:cs typeface="Marianne 3"/>
                <a:sym typeface="Marianne 3"/>
              </a:rPr>
              <a:t>toutes</a:t>
            </a:r>
            <a:r>
              <a:rPr lang="en-US" sz="2000" dirty="0">
                <a:solidFill>
                  <a:srgbClr val="000000"/>
                </a:solidFill>
                <a:latin typeface="Marianne 3"/>
                <a:ea typeface="Marianne 3"/>
                <a:cs typeface="Marianne 3"/>
                <a:sym typeface="Marianne 3"/>
              </a:rPr>
              <a:t> les administrations, </a:t>
            </a:r>
            <a:r>
              <a:rPr lang="en-US" sz="2000" dirty="0" err="1">
                <a:solidFill>
                  <a:srgbClr val="000000"/>
                </a:solidFill>
                <a:latin typeface="Marianne 3"/>
                <a:ea typeface="Marianne 3"/>
                <a:cs typeface="Marianne 3"/>
                <a:sym typeface="Marianne 3"/>
              </a:rPr>
              <a:t>organismes</a:t>
            </a:r>
            <a:r>
              <a:rPr lang="en-US" sz="2000" dirty="0">
                <a:solidFill>
                  <a:srgbClr val="000000"/>
                </a:solidFill>
                <a:latin typeface="Marianne 3"/>
                <a:ea typeface="Marianne 3"/>
                <a:cs typeface="Marianne 3"/>
                <a:sym typeface="Marianne 3"/>
              </a:rPr>
              <a:t> et  </a:t>
            </a:r>
            <a:r>
              <a:rPr lang="en-US" sz="2000" dirty="0" err="1">
                <a:solidFill>
                  <a:srgbClr val="000000"/>
                </a:solidFill>
                <a:latin typeface="Marianne 3"/>
                <a:ea typeface="Marianne 3"/>
                <a:cs typeface="Marianne 3"/>
                <a:sym typeface="Marianne 3"/>
              </a:rPr>
              <a:t>opérateurs</a:t>
            </a:r>
            <a:r>
              <a:rPr lang="en-US" sz="2000" dirty="0">
                <a:solidFill>
                  <a:srgbClr val="000000"/>
                </a:solidFill>
                <a:latin typeface="Marianne 3"/>
                <a:ea typeface="Marianne 3"/>
                <a:cs typeface="Marianne 3"/>
                <a:sym typeface="Marianne 3"/>
              </a:rPr>
              <a:t> de </a:t>
            </a:r>
            <a:r>
              <a:rPr lang="en-US" sz="2000" dirty="0" err="1">
                <a:solidFill>
                  <a:srgbClr val="000000"/>
                </a:solidFill>
                <a:latin typeface="Marianne 3"/>
                <a:ea typeface="Marianne 3"/>
                <a:cs typeface="Marianne 3"/>
                <a:sym typeface="Marianne 3"/>
              </a:rPr>
              <a:t>l’Etat</a:t>
            </a:r>
            <a:r>
              <a:rPr lang="en-US" sz="2000" dirty="0">
                <a:solidFill>
                  <a:srgbClr val="000000"/>
                </a:solidFill>
                <a:latin typeface="Marianne 3"/>
                <a:ea typeface="Marianne 3"/>
                <a:cs typeface="Marianne 3"/>
                <a:sym typeface="Marianne 3"/>
              </a:rPr>
              <a:t>. Pour </a:t>
            </a:r>
            <a:r>
              <a:rPr lang="en-US" sz="2000" dirty="0" err="1">
                <a:solidFill>
                  <a:srgbClr val="000000"/>
                </a:solidFill>
                <a:latin typeface="Marianne 3"/>
                <a:ea typeface="Marianne 3"/>
                <a:cs typeface="Marianne 3"/>
                <a:sym typeface="Marianne 3"/>
              </a:rPr>
              <a:t>vous</a:t>
            </a:r>
            <a:r>
              <a:rPr lang="en-US" sz="2000" dirty="0">
                <a:solidFill>
                  <a:srgbClr val="000000"/>
                </a:solidFill>
                <a:latin typeface="Marianne 3"/>
                <a:ea typeface="Marianne 3"/>
                <a:cs typeface="Marianne 3"/>
                <a:sym typeface="Marianne 3"/>
              </a:rPr>
              <a:t>, </a:t>
            </a:r>
            <a:r>
              <a:rPr lang="en-US" sz="2000" dirty="0" err="1">
                <a:solidFill>
                  <a:srgbClr val="000000"/>
                </a:solidFill>
                <a:latin typeface="Marianne 3"/>
                <a:ea typeface="Marianne 3"/>
                <a:cs typeface="Marianne 3"/>
                <a:sym typeface="Marianne 3"/>
              </a:rPr>
              <a:t>il</a:t>
            </a:r>
            <a:r>
              <a:rPr lang="en-US" sz="2000" dirty="0">
                <a:solidFill>
                  <a:srgbClr val="000000"/>
                </a:solidFill>
                <a:latin typeface="Marianne 3"/>
                <a:ea typeface="Marianne 3"/>
                <a:cs typeface="Marianne 3"/>
                <a:sym typeface="Marianne 3"/>
              </a:rPr>
              <a:t> </a:t>
            </a:r>
            <a:r>
              <a:rPr lang="en-US" sz="2000" dirty="0" err="1">
                <a:solidFill>
                  <a:srgbClr val="000000"/>
                </a:solidFill>
                <a:latin typeface="Marianne 3"/>
                <a:ea typeface="Marianne 3"/>
                <a:cs typeface="Marianne 3"/>
                <a:sym typeface="Marianne 3"/>
              </a:rPr>
              <a:t>n’y</a:t>
            </a:r>
            <a:r>
              <a:rPr lang="en-US" sz="2000" dirty="0">
                <a:solidFill>
                  <a:srgbClr val="000000"/>
                </a:solidFill>
                <a:latin typeface="Marianne 3"/>
                <a:ea typeface="Marianne 3"/>
                <a:cs typeface="Marianne 3"/>
                <a:sym typeface="Marianne 3"/>
              </a:rPr>
              <a:t> a p</a:t>
            </a:r>
            <a:r>
              <a:rPr lang="fr-FR" sz="2000" dirty="0">
                <a:solidFill>
                  <a:srgbClr val="000000"/>
                </a:solidFill>
                <a:latin typeface="Marianne 3"/>
              </a:rPr>
              <a:t>as d’investissement, de frais d’installation ou de licence, de coût de personnalisation de l’outil, pas de support (sauf support métier) et peu de formation. </a:t>
            </a:r>
          </a:p>
          <a:p>
            <a:pPr algn="l">
              <a:lnSpc>
                <a:spcPts val="2800"/>
              </a:lnSpc>
              <a:spcBef>
                <a:spcPct val="0"/>
              </a:spcBef>
            </a:pPr>
            <a:endParaRPr lang="en-US" sz="2000" dirty="0">
              <a:solidFill>
                <a:srgbClr val="000000"/>
              </a:solidFill>
              <a:latin typeface="Marianne 3"/>
              <a:ea typeface="Marianne 3"/>
              <a:cs typeface="Marianne 3"/>
              <a:sym typeface="Marianne 3"/>
            </a:endParaRPr>
          </a:p>
        </p:txBody>
      </p:sp>
      <p:sp>
        <p:nvSpPr>
          <p:cNvPr id="9" name="TextBox 9">
            <a:extLst>
              <a:ext uri="{FF2B5EF4-FFF2-40B4-BE49-F238E27FC236}">
                <a16:creationId xmlns:a16="http://schemas.microsoft.com/office/drawing/2014/main" id="{D9F0FDBB-09B0-A246-90D4-EA104F079013}"/>
              </a:ext>
            </a:extLst>
          </p:cNvPr>
          <p:cNvSpPr txBox="1"/>
          <p:nvPr/>
        </p:nvSpPr>
        <p:spPr>
          <a:xfrm>
            <a:off x="4343400" y="5203825"/>
            <a:ext cx="11743255" cy="696088"/>
          </a:xfrm>
          <a:prstGeom prst="rect">
            <a:avLst/>
          </a:prstGeom>
        </p:spPr>
        <p:txBody>
          <a:bodyPr lIns="0" tIns="0" rIns="0" bIns="0" rtlCol="0" anchor="t">
            <a:spAutoFit/>
          </a:bodyPr>
          <a:lstStyle/>
          <a:p>
            <a:pPr algn="l">
              <a:lnSpc>
                <a:spcPts val="2800"/>
              </a:lnSpc>
              <a:spcBef>
                <a:spcPct val="0"/>
              </a:spcBef>
            </a:pPr>
            <a:r>
              <a:rPr lang="en-US" sz="2000" dirty="0" err="1">
                <a:solidFill>
                  <a:srgbClr val="000000"/>
                </a:solidFill>
                <a:latin typeface="Marianne 3"/>
                <a:ea typeface="Marianne 3"/>
                <a:cs typeface="Marianne 3"/>
                <a:sym typeface="Marianne 3"/>
              </a:rPr>
              <a:t>Démarches</a:t>
            </a:r>
            <a:r>
              <a:rPr lang="en-US" sz="2000" dirty="0">
                <a:solidFill>
                  <a:srgbClr val="000000"/>
                </a:solidFill>
                <a:latin typeface="Marianne 3"/>
                <a:ea typeface="Marianne 3"/>
                <a:cs typeface="Marianne 3"/>
                <a:sym typeface="Marianne 3"/>
              </a:rPr>
              <a:t> </a:t>
            </a:r>
            <a:r>
              <a:rPr lang="en-US" sz="2000" dirty="0" err="1">
                <a:solidFill>
                  <a:srgbClr val="000000"/>
                </a:solidFill>
                <a:latin typeface="Marianne 3"/>
                <a:ea typeface="Marianne 3"/>
                <a:cs typeface="Marianne 3"/>
                <a:sym typeface="Marianne 3"/>
              </a:rPr>
              <a:t>simplifiés</a:t>
            </a:r>
            <a:r>
              <a:rPr lang="en-US" sz="2000" dirty="0">
                <a:solidFill>
                  <a:srgbClr val="000000"/>
                </a:solidFill>
                <a:latin typeface="Marianne 3"/>
                <a:ea typeface="Marianne 3"/>
                <a:cs typeface="Marianne 3"/>
                <a:sym typeface="Marianne 3"/>
              </a:rPr>
              <a:t> </a:t>
            </a:r>
            <a:r>
              <a:rPr lang="en-US" sz="2000" dirty="0" err="1">
                <a:solidFill>
                  <a:srgbClr val="000000"/>
                </a:solidFill>
                <a:latin typeface="Marianne 3"/>
                <a:ea typeface="Marianne 3"/>
                <a:cs typeface="Marianne 3"/>
                <a:sym typeface="Marianne 3"/>
              </a:rPr>
              <a:t>est</a:t>
            </a:r>
            <a:r>
              <a:rPr lang="en-US" sz="2000" dirty="0">
                <a:solidFill>
                  <a:srgbClr val="000000"/>
                </a:solidFill>
                <a:latin typeface="Marianne 3"/>
                <a:ea typeface="Marianne 3"/>
                <a:cs typeface="Marianne 3"/>
                <a:sym typeface="Marianne 3"/>
              </a:rPr>
              <a:t> </a:t>
            </a:r>
            <a:r>
              <a:rPr lang="en-US" sz="2000" dirty="0" err="1">
                <a:solidFill>
                  <a:srgbClr val="000000"/>
                </a:solidFill>
                <a:latin typeface="Marianne 3"/>
                <a:ea typeface="Marianne 3"/>
                <a:cs typeface="Marianne 3"/>
                <a:sym typeface="Marianne 3"/>
              </a:rPr>
              <a:t>développée</a:t>
            </a:r>
            <a:r>
              <a:rPr lang="en-US" sz="2000" dirty="0">
                <a:solidFill>
                  <a:srgbClr val="000000"/>
                </a:solidFill>
                <a:latin typeface="Marianne 3"/>
                <a:ea typeface="Marianne 3"/>
                <a:cs typeface="Marianne 3"/>
                <a:sym typeface="Marianne 3"/>
              </a:rPr>
              <a:t> par </a:t>
            </a:r>
            <a:r>
              <a:rPr lang="en-US" sz="2000" dirty="0" err="1">
                <a:solidFill>
                  <a:srgbClr val="000000"/>
                </a:solidFill>
                <a:latin typeface="Marianne 3"/>
                <a:ea typeface="Marianne 3"/>
                <a:cs typeface="Marianne 3"/>
                <a:sym typeface="Marianne 3"/>
              </a:rPr>
              <a:t>l’État</a:t>
            </a:r>
            <a:r>
              <a:rPr lang="en-US" sz="2000" dirty="0">
                <a:solidFill>
                  <a:srgbClr val="000000"/>
                </a:solidFill>
                <a:latin typeface="Marianne 3"/>
                <a:ea typeface="Marianne 3"/>
                <a:cs typeface="Marianne 3"/>
                <a:sym typeface="Marianne 3"/>
              </a:rPr>
              <a:t> au sein de la DINUM </a:t>
            </a:r>
            <a:r>
              <a:rPr lang="en-US" sz="2000" dirty="0" err="1">
                <a:solidFill>
                  <a:srgbClr val="000000"/>
                </a:solidFill>
                <a:latin typeface="Marianne 3"/>
                <a:ea typeface="Marianne 3"/>
                <a:cs typeface="Marianne 3"/>
                <a:sym typeface="Marianne 3"/>
              </a:rPr>
              <a:t>selon</a:t>
            </a:r>
            <a:r>
              <a:rPr lang="en-US" sz="2000" dirty="0">
                <a:solidFill>
                  <a:srgbClr val="000000"/>
                </a:solidFill>
                <a:latin typeface="Marianne 3"/>
                <a:ea typeface="Marianne 3"/>
                <a:cs typeface="Marianne 3"/>
                <a:sym typeface="Marianne 3"/>
              </a:rPr>
              <a:t> la </a:t>
            </a:r>
            <a:r>
              <a:rPr lang="en-US" sz="2000" dirty="0" err="1">
                <a:solidFill>
                  <a:srgbClr val="000000"/>
                </a:solidFill>
                <a:latin typeface="Marianne 3"/>
                <a:ea typeface="Marianne 3"/>
                <a:cs typeface="Marianne 3"/>
                <a:sym typeface="Marianne 3"/>
              </a:rPr>
              <a:t>méthode</a:t>
            </a:r>
            <a:r>
              <a:rPr lang="en-US" sz="2000" dirty="0">
                <a:solidFill>
                  <a:srgbClr val="000000"/>
                </a:solidFill>
                <a:latin typeface="Marianne 3"/>
                <a:ea typeface="Marianne 3"/>
                <a:cs typeface="Marianne 3"/>
                <a:sym typeface="Marianne 3"/>
              </a:rPr>
              <a:t> </a:t>
            </a:r>
            <a:r>
              <a:rPr lang="en-US" sz="2000" dirty="0" err="1">
                <a:solidFill>
                  <a:srgbClr val="000000"/>
                </a:solidFill>
                <a:latin typeface="Marianne 3"/>
                <a:ea typeface="Marianne 3"/>
                <a:cs typeface="Marianne 3"/>
                <a:sym typeface="Marianne 3"/>
              </a:rPr>
              <a:t>beta.gouv.fr</a:t>
            </a:r>
            <a:r>
              <a:rPr lang="en-US" sz="2000" dirty="0">
                <a:solidFill>
                  <a:srgbClr val="000000"/>
                </a:solidFill>
                <a:latin typeface="Marianne 3"/>
                <a:ea typeface="Marianne 3"/>
                <a:cs typeface="Marianne 3"/>
                <a:sym typeface="Marianne 3"/>
              </a:rPr>
              <a:t>. </a:t>
            </a:r>
            <a:r>
              <a:rPr lang="en-US" sz="2000" dirty="0" err="1">
                <a:solidFill>
                  <a:srgbClr val="000000"/>
                </a:solidFill>
                <a:latin typeface="Marianne 3"/>
                <a:ea typeface="Marianne 3"/>
                <a:cs typeface="Marianne 3"/>
                <a:sym typeface="Marianne 3"/>
              </a:rPr>
              <a:t>Vous</a:t>
            </a:r>
            <a:r>
              <a:rPr lang="en-US" sz="2000" dirty="0">
                <a:solidFill>
                  <a:srgbClr val="000000"/>
                </a:solidFill>
                <a:latin typeface="Marianne 3"/>
                <a:ea typeface="Marianne 3"/>
                <a:cs typeface="Marianne 3"/>
                <a:sym typeface="Marianne 3"/>
              </a:rPr>
              <a:t> </a:t>
            </a:r>
            <a:r>
              <a:rPr lang="en-US" sz="2000" dirty="0" err="1">
                <a:solidFill>
                  <a:srgbClr val="000000"/>
                </a:solidFill>
                <a:latin typeface="Marianne 3"/>
                <a:ea typeface="Marianne 3"/>
                <a:cs typeface="Marianne 3"/>
                <a:sym typeface="Marianne 3"/>
              </a:rPr>
              <a:t>entrez</a:t>
            </a:r>
            <a:r>
              <a:rPr lang="en-US" sz="2000" dirty="0">
                <a:solidFill>
                  <a:srgbClr val="000000"/>
                </a:solidFill>
                <a:latin typeface="Marianne 3"/>
                <a:ea typeface="Marianne 3"/>
                <a:cs typeface="Marianne 3"/>
                <a:sym typeface="Marianne 3"/>
              </a:rPr>
              <a:t> </a:t>
            </a:r>
            <a:r>
              <a:rPr lang="en-US" sz="2000" dirty="0" err="1">
                <a:solidFill>
                  <a:srgbClr val="000000"/>
                </a:solidFill>
                <a:latin typeface="Marianne 3"/>
                <a:ea typeface="Marianne 3"/>
                <a:cs typeface="Marianne 3"/>
                <a:sym typeface="Marianne 3"/>
              </a:rPr>
              <a:t>dans</a:t>
            </a:r>
            <a:r>
              <a:rPr lang="en-US" sz="2000" dirty="0">
                <a:solidFill>
                  <a:srgbClr val="000000"/>
                </a:solidFill>
                <a:latin typeface="Marianne 3"/>
                <a:ea typeface="Marianne 3"/>
                <a:cs typeface="Marianne 3"/>
                <a:sym typeface="Marianne 3"/>
              </a:rPr>
              <a:t> la </a:t>
            </a:r>
            <a:r>
              <a:rPr lang="en-US" sz="2000" dirty="0" err="1">
                <a:solidFill>
                  <a:srgbClr val="000000"/>
                </a:solidFill>
                <a:latin typeface="Marianne 3"/>
                <a:ea typeface="Marianne 3"/>
                <a:cs typeface="Marianne 3"/>
                <a:sym typeface="Marianne 3"/>
              </a:rPr>
              <a:t>communauté</a:t>
            </a:r>
            <a:r>
              <a:rPr lang="en-US" sz="2000" dirty="0">
                <a:solidFill>
                  <a:srgbClr val="000000"/>
                </a:solidFill>
                <a:latin typeface="Marianne 3"/>
                <a:ea typeface="Marianne 3"/>
                <a:cs typeface="Marianne 3"/>
                <a:sym typeface="Marianne 3"/>
              </a:rPr>
              <a:t> des </a:t>
            </a:r>
            <a:r>
              <a:rPr lang="en-US" sz="2000" dirty="0" err="1">
                <a:solidFill>
                  <a:srgbClr val="000000"/>
                </a:solidFill>
                <a:latin typeface="Marianne 3"/>
                <a:ea typeface="Marianne 3"/>
                <a:cs typeface="Marianne 3"/>
                <a:sym typeface="Marianne 3"/>
              </a:rPr>
              <a:t>utilisateurs</a:t>
            </a:r>
            <a:r>
              <a:rPr lang="en-US" sz="2000" dirty="0">
                <a:solidFill>
                  <a:srgbClr val="000000"/>
                </a:solidFill>
                <a:latin typeface="Marianne 3"/>
                <a:ea typeface="Marianne 3"/>
                <a:cs typeface="Marianne 3"/>
                <a:sym typeface="Marianne 3"/>
              </a:rPr>
              <a:t> et </a:t>
            </a:r>
            <a:r>
              <a:rPr lang="en-US" sz="2000" dirty="0" err="1">
                <a:solidFill>
                  <a:srgbClr val="000000"/>
                </a:solidFill>
                <a:latin typeface="Marianne 3"/>
                <a:ea typeface="Marianne 3"/>
                <a:cs typeface="Marianne 3"/>
                <a:sym typeface="Marianne 3"/>
              </a:rPr>
              <a:t>utilisatrices</a:t>
            </a:r>
            <a:r>
              <a:rPr lang="en-US" sz="2000" dirty="0">
                <a:solidFill>
                  <a:srgbClr val="000000"/>
                </a:solidFill>
                <a:latin typeface="Marianne 3"/>
                <a:ea typeface="Marianne 3"/>
                <a:cs typeface="Marianne 3"/>
                <a:sym typeface="Marianne 3"/>
              </a:rPr>
              <a:t> des services </a:t>
            </a:r>
            <a:r>
              <a:rPr lang="en-US" sz="2000" dirty="0" err="1">
                <a:solidFill>
                  <a:srgbClr val="000000"/>
                </a:solidFill>
                <a:latin typeface="Marianne 3"/>
                <a:ea typeface="Marianne 3"/>
                <a:cs typeface="Marianne 3"/>
                <a:sym typeface="Marianne 3"/>
              </a:rPr>
              <a:t>numériques</a:t>
            </a:r>
            <a:r>
              <a:rPr lang="en-US" sz="2000" dirty="0">
                <a:solidFill>
                  <a:srgbClr val="000000"/>
                </a:solidFill>
                <a:latin typeface="Marianne 3"/>
                <a:ea typeface="Marianne 3"/>
                <a:cs typeface="Marianne 3"/>
                <a:sym typeface="Marianne 3"/>
              </a:rPr>
              <a:t> publics.</a:t>
            </a:r>
          </a:p>
        </p:txBody>
      </p:sp>
      <p:sp>
        <p:nvSpPr>
          <p:cNvPr id="10" name="TextBox 10">
            <a:extLst>
              <a:ext uri="{FF2B5EF4-FFF2-40B4-BE49-F238E27FC236}">
                <a16:creationId xmlns:a16="http://schemas.microsoft.com/office/drawing/2014/main" id="{EF493846-55B6-6848-BC4A-8B26485D3622}"/>
              </a:ext>
            </a:extLst>
          </p:cNvPr>
          <p:cNvSpPr txBox="1"/>
          <p:nvPr/>
        </p:nvSpPr>
        <p:spPr>
          <a:xfrm>
            <a:off x="4340087" y="7517258"/>
            <a:ext cx="12098423" cy="1055161"/>
          </a:xfrm>
          <a:prstGeom prst="rect">
            <a:avLst/>
          </a:prstGeom>
        </p:spPr>
        <p:txBody>
          <a:bodyPr lIns="0" tIns="0" rIns="0" bIns="0" rtlCol="0" anchor="t">
            <a:spAutoFit/>
          </a:bodyPr>
          <a:lstStyle/>
          <a:p>
            <a:pPr algn="l">
              <a:lnSpc>
                <a:spcPts val="2800"/>
              </a:lnSpc>
              <a:spcBef>
                <a:spcPct val="0"/>
              </a:spcBef>
            </a:pPr>
            <a:r>
              <a:rPr lang="en-US" sz="2000" dirty="0" err="1">
                <a:solidFill>
                  <a:srgbClr val="000000"/>
                </a:solidFill>
                <a:latin typeface="Marianne 3"/>
                <a:ea typeface="Marianne 3"/>
                <a:cs typeface="Marianne 3"/>
                <a:sym typeface="Marianne 3"/>
              </a:rPr>
              <a:t>Démarches</a:t>
            </a:r>
            <a:r>
              <a:rPr lang="en-US" sz="2000" dirty="0">
                <a:solidFill>
                  <a:srgbClr val="000000"/>
                </a:solidFill>
                <a:latin typeface="Marianne 3"/>
                <a:ea typeface="Marianne 3"/>
                <a:cs typeface="Marianne 3"/>
                <a:sym typeface="Marianne 3"/>
              </a:rPr>
              <a:t> </a:t>
            </a:r>
            <a:r>
              <a:rPr lang="en-US" sz="2000" dirty="0" err="1">
                <a:solidFill>
                  <a:srgbClr val="000000"/>
                </a:solidFill>
                <a:latin typeface="Marianne 3"/>
                <a:ea typeface="Marianne 3"/>
                <a:cs typeface="Marianne 3"/>
                <a:sym typeface="Marianne 3"/>
              </a:rPr>
              <a:t>simplifiés</a:t>
            </a:r>
            <a:r>
              <a:rPr lang="en-US" sz="2000" dirty="0">
                <a:solidFill>
                  <a:srgbClr val="000000"/>
                </a:solidFill>
                <a:latin typeface="Marianne 3"/>
                <a:ea typeface="Marianne 3"/>
                <a:cs typeface="Marianne 3"/>
                <a:sym typeface="Marianne 3"/>
              </a:rPr>
              <a:t> </a:t>
            </a:r>
            <a:r>
              <a:rPr lang="en-US" sz="2000" dirty="0" err="1">
                <a:solidFill>
                  <a:srgbClr val="000000"/>
                </a:solidFill>
                <a:latin typeface="Marianne 3"/>
                <a:ea typeface="Marianne 3"/>
                <a:cs typeface="Marianne 3"/>
                <a:sym typeface="Marianne 3"/>
              </a:rPr>
              <a:t>est</a:t>
            </a:r>
            <a:r>
              <a:rPr lang="en-US" sz="2000" dirty="0">
                <a:solidFill>
                  <a:srgbClr val="000000"/>
                </a:solidFill>
                <a:latin typeface="Marianne 3"/>
                <a:ea typeface="Marianne 3"/>
                <a:cs typeface="Marianne 3"/>
                <a:sym typeface="Marianne 3"/>
              </a:rPr>
              <a:t> </a:t>
            </a:r>
            <a:r>
              <a:rPr lang="en-US" sz="2000" dirty="0" err="1">
                <a:solidFill>
                  <a:srgbClr val="000000"/>
                </a:solidFill>
                <a:latin typeface="Marianne 3"/>
                <a:ea typeface="Marianne 3"/>
                <a:cs typeface="Marianne 3"/>
                <a:sym typeface="Marianne 3"/>
              </a:rPr>
              <a:t>une</a:t>
            </a:r>
            <a:r>
              <a:rPr lang="en-US" sz="2000" dirty="0">
                <a:solidFill>
                  <a:srgbClr val="000000"/>
                </a:solidFill>
                <a:latin typeface="Marianne 3"/>
                <a:ea typeface="Marianne 3"/>
                <a:cs typeface="Marianne 3"/>
                <a:sym typeface="Marianne 3"/>
              </a:rPr>
              <a:t> solution </a:t>
            </a:r>
            <a:r>
              <a:rPr lang="en-US" sz="2000" dirty="0" err="1">
                <a:solidFill>
                  <a:srgbClr val="000000"/>
                </a:solidFill>
                <a:latin typeface="Marianne 3"/>
                <a:ea typeface="Marianne 3"/>
                <a:cs typeface="Marianne 3"/>
                <a:sym typeface="Marianne 3"/>
              </a:rPr>
              <a:t>libre</a:t>
            </a:r>
            <a:r>
              <a:rPr lang="en-US" sz="2000" dirty="0">
                <a:solidFill>
                  <a:srgbClr val="000000"/>
                </a:solidFill>
                <a:latin typeface="Marianne 3"/>
                <a:ea typeface="Marianne 3"/>
                <a:cs typeface="Marianne 3"/>
                <a:sym typeface="Marianne 3"/>
              </a:rPr>
              <a:t> et open source. </a:t>
            </a:r>
            <a:r>
              <a:rPr lang="en-US" sz="2000" dirty="0" err="1">
                <a:solidFill>
                  <a:srgbClr val="000000"/>
                </a:solidFill>
                <a:latin typeface="Marianne 3"/>
                <a:ea typeface="Marianne 3"/>
                <a:cs typeface="Marianne 3"/>
                <a:sym typeface="Marianne 3"/>
              </a:rPr>
              <a:t>Vous</a:t>
            </a:r>
            <a:r>
              <a:rPr lang="en-US" sz="2000" dirty="0">
                <a:solidFill>
                  <a:srgbClr val="000000"/>
                </a:solidFill>
                <a:latin typeface="Marianne 3"/>
                <a:ea typeface="Marianne 3"/>
                <a:cs typeface="Marianne 3"/>
                <a:sym typeface="Marianne 3"/>
              </a:rPr>
              <a:t> </a:t>
            </a:r>
            <a:r>
              <a:rPr lang="en-US" sz="2000" dirty="0" err="1">
                <a:solidFill>
                  <a:srgbClr val="000000"/>
                </a:solidFill>
                <a:latin typeface="Marianne 3"/>
                <a:ea typeface="Marianne 3"/>
                <a:cs typeface="Marianne 3"/>
                <a:sym typeface="Marianne 3"/>
              </a:rPr>
              <a:t>bénéficiez</a:t>
            </a:r>
            <a:r>
              <a:rPr lang="en-US" sz="2000" dirty="0">
                <a:solidFill>
                  <a:srgbClr val="000000"/>
                </a:solidFill>
                <a:latin typeface="Marianne 3"/>
                <a:ea typeface="Marianne 3"/>
                <a:cs typeface="Marianne 3"/>
                <a:sym typeface="Marianne 3"/>
              </a:rPr>
              <a:t> des </a:t>
            </a:r>
            <a:r>
              <a:rPr lang="en-US" sz="2000" dirty="0" err="1">
                <a:solidFill>
                  <a:srgbClr val="000000"/>
                </a:solidFill>
                <a:latin typeface="Marianne 3"/>
                <a:ea typeface="Marianne 3"/>
                <a:cs typeface="Marianne 3"/>
                <a:sym typeface="Marianne 3"/>
              </a:rPr>
              <a:t>améliorations</a:t>
            </a:r>
            <a:r>
              <a:rPr lang="en-US" sz="2000" dirty="0">
                <a:solidFill>
                  <a:srgbClr val="000000"/>
                </a:solidFill>
                <a:latin typeface="Marianne 3"/>
                <a:ea typeface="Marianne 3"/>
                <a:cs typeface="Marianne 3"/>
                <a:sym typeface="Marianne 3"/>
              </a:rPr>
              <a:t> </a:t>
            </a:r>
            <a:r>
              <a:rPr lang="en-US" sz="2000" dirty="0" err="1">
                <a:solidFill>
                  <a:srgbClr val="000000"/>
                </a:solidFill>
                <a:latin typeface="Marianne 3"/>
                <a:ea typeface="Marianne 3"/>
                <a:cs typeface="Marianne 3"/>
                <a:sym typeface="Marianne 3"/>
              </a:rPr>
              <a:t>en</a:t>
            </a:r>
            <a:r>
              <a:rPr lang="en-US" sz="2000" dirty="0">
                <a:solidFill>
                  <a:srgbClr val="000000"/>
                </a:solidFill>
                <a:latin typeface="Marianne 3"/>
                <a:ea typeface="Marianne 3"/>
                <a:cs typeface="Marianne 3"/>
                <a:sym typeface="Marianne 3"/>
              </a:rPr>
              <a:t> continue </a:t>
            </a:r>
            <a:r>
              <a:rPr lang="en-US" sz="2000" dirty="0" err="1">
                <a:solidFill>
                  <a:srgbClr val="000000"/>
                </a:solidFill>
                <a:latin typeface="Marianne 3"/>
                <a:ea typeface="Marianne 3"/>
                <a:cs typeface="Marianne 3"/>
                <a:sym typeface="Marianne 3"/>
              </a:rPr>
              <a:t>identifiées</a:t>
            </a:r>
            <a:r>
              <a:rPr lang="en-US" sz="2000" dirty="0">
                <a:solidFill>
                  <a:srgbClr val="000000"/>
                </a:solidFill>
                <a:latin typeface="Marianne 3"/>
                <a:ea typeface="Marianne 3"/>
                <a:cs typeface="Marianne 3"/>
                <a:sym typeface="Marianne 3"/>
              </a:rPr>
              <a:t> </a:t>
            </a:r>
            <a:r>
              <a:rPr lang="en-US" sz="2000" dirty="0" err="1">
                <a:solidFill>
                  <a:srgbClr val="000000"/>
                </a:solidFill>
                <a:latin typeface="Marianne 3"/>
                <a:ea typeface="Marianne 3"/>
                <a:cs typeface="Marianne 3"/>
                <a:sym typeface="Marianne 3"/>
              </a:rPr>
              <a:t>dans</a:t>
            </a:r>
            <a:r>
              <a:rPr lang="en-US" sz="2000" dirty="0">
                <a:solidFill>
                  <a:srgbClr val="000000"/>
                </a:solidFill>
                <a:latin typeface="Marianne 3"/>
                <a:ea typeface="Marianne 3"/>
                <a:cs typeface="Marianne 3"/>
                <a:sym typeface="Marianne 3"/>
              </a:rPr>
              <a:t> </a:t>
            </a:r>
            <a:r>
              <a:rPr lang="en-US" sz="2000" dirty="0" err="1">
                <a:solidFill>
                  <a:srgbClr val="000000"/>
                </a:solidFill>
                <a:latin typeface="Marianne 3"/>
                <a:ea typeface="Marianne 3"/>
                <a:cs typeface="Marianne 3"/>
                <a:sym typeface="Marianne 3"/>
              </a:rPr>
              <a:t>une</a:t>
            </a:r>
            <a:r>
              <a:rPr lang="en-US" sz="2000" dirty="0">
                <a:solidFill>
                  <a:srgbClr val="000000"/>
                </a:solidFill>
                <a:latin typeface="Marianne 3"/>
                <a:ea typeface="Marianne 3"/>
                <a:cs typeface="Marianne 3"/>
                <a:sym typeface="Marianne 3"/>
              </a:rPr>
              <a:t> </a:t>
            </a:r>
            <a:r>
              <a:rPr lang="en-US" sz="2000" dirty="0" err="1">
                <a:solidFill>
                  <a:srgbClr val="000000"/>
                </a:solidFill>
                <a:latin typeface="Marianne 3"/>
                <a:ea typeface="Marianne 3"/>
                <a:cs typeface="Marianne 3"/>
                <a:sym typeface="Marianne 3"/>
              </a:rPr>
              <a:t>grande</a:t>
            </a:r>
            <a:r>
              <a:rPr lang="en-US" sz="2000" dirty="0">
                <a:solidFill>
                  <a:srgbClr val="000000"/>
                </a:solidFill>
                <a:latin typeface="Marianne 3"/>
                <a:ea typeface="Marianne 3"/>
                <a:cs typeface="Marianne 3"/>
                <a:sym typeface="Marianne 3"/>
              </a:rPr>
              <a:t> </a:t>
            </a:r>
            <a:r>
              <a:rPr lang="en-US" sz="2000" dirty="0" err="1">
                <a:solidFill>
                  <a:srgbClr val="000000"/>
                </a:solidFill>
                <a:latin typeface="Marianne 3"/>
                <a:ea typeface="Marianne 3"/>
                <a:cs typeface="Marianne 3"/>
                <a:sym typeface="Marianne 3"/>
              </a:rPr>
              <a:t>quantité</a:t>
            </a:r>
            <a:r>
              <a:rPr lang="en-US" sz="2000" dirty="0">
                <a:solidFill>
                  <a:srgbClr val="000000"/>
                </a:solidFill>
                <a:latin typeface="Marianne 3"/>
                <a:ea typeface="Marianne 3"/>
                <a:cs typeface="Marianne 3"/>
                <a:sym typeface="Marianne 3"/>
              </a:rPr>
              <a:t> de </a:t>
            </a:r>
            <a:r>
              <a:rPr lang="en-US" sz="2000" dirty="0" err="1">
                <a:solidFill>
                  <a:srgbClr val="000000"/>
                </a:solidFill>
                <a:latin typeface="Marianne 3"/>
                <a:ea typeface="Marianne 3"/>
                <a:cs typeface="Marianne 3"/>
                <a:sym typeface="Marianne 3"/>
              </a:rPr>
              <a:t>cas</a:t>
            </a:r>
            <a:r>
              <a:rPr lang="en-US" sz="2000" dirty="0">
                <a:solidFill>
                  <a:srgbClr val="000000"/>
                </a:solidFill>
                <a:latin typeface="Marianne 3"/>
                <a:ea typeface="Marianne 3"/>
                <a:cs typeface="Marianne 3"/>
                <a:sym typeface="Marianne 3"/>
              </a:rPr>
              <a:t> </a:t>
            </a:r>
            <a:r>
              <a:rPr lang="en-US" sz="2000" dirty="0" err="1">
                <a:solidFill>
                  <a:srgbClr val="000000"/>
                </a:solidFill>
                <a:latin typeface="Marianne 3"/>
                <a:ea typeface="Marianne 3"/>
                <a:cs typeface="Marianne 3"/>
                <a:sym typeface="Marianne 3"/>
              </a:rPr>
              <a:t>d’usages</a:t>
            </a:r>
            <a:r>
              <a:rPr lang="en-US" sz="2000" dirty="0">
                <a:solidFill>
                  <a:srgbClr val="000000"/>
                </a:solidFill>
                <a:latin typeface="Marianne 3"/>
                <a:ea typeface="Marianne 3"/>
                <a:cs typeface="Marianne 3"/>
                <a:sym typeface="Marianne 3"/>
              </a:rPr>
              <a:t>. </a:t>
            </a:r>
            <a:r>
              <a:rPr lang="en-US" sz="2000" dirty="0" err="1">
                <a:solidFill>
                  <a:srgbClr val="000000"/>
                </a:solidFill>
                <a:latin typeface="Marianne 3"/>
                <a:ea typeface="Marianne 3"/>
                <a:cs typeface="Marianne 3"/>
                <a:sym typeface="Marianne 3"/>
              </a:rPr>
              <a:t>Vous</a:t>
            </a:r>
            <a:r>
              <a:rPr lang="en-US" sz="2000" dirty="0">
                <a:solidFill>
                  <a:srgbClr val="000000"/>
                </a:solidFill>
                <a:latin typeface="Marianne 3"/>
                <a:ea typeface="Marianne 3"/>
                <a:cs typeface="Marianne 3"/>
                <a:sym typeface="Marianne 3"/>
              </a:rPr>
              <a:t> </a:t>
            </a:r>
            <a:r>
              <a:rPr lang="en-US" sz="2000" dirty="0" err="1">
                <a:solidFill>
                  <a:srgbClr val="000000"/>
                </a:solidFill>
                <a:latin typeface="Marianne 3"/>
                <a:ea typeface="Marianne 3"/>
                <a:cs typeface="Marianne 3"/>
                <a:sym typeface="Marianne 3"/>
              </a:rPr>
              <a:t>participez</a:t>
            </a:r>
            <a:r>
              <a:rPr lang="en-US" sz="2000" dirty="0">
                <a:solidFill>
                  <a:srgbClr val="000000"/>
                </a:solidFill>
                <a:latin typeface="Marianne 3"/>
                <a:ea typeface="Marianne 3"/>
                <a:cs typeface="Marianne 3"/>
                <a:sym typeface="Marianne 3"/>
              </a:rPr>
              <a:t> </a:t>
            </a:r>
            <a:r>
              <a:rPr lang="en-US" sz="2000" dirty="0" err="1">
                <a:solidFill>
                  <a:srgbClr val="000000"/>
                </a:solidFill>
                <a:latin typeface="Marianne 3"/>
                <a:ea typeface="Marianne 3"/>
                <a:cs typeface="Marianne 3"/>
                <a:sym typeface="Marianne 3"/>
              </a:rPr>
              <a:t>alors</a:t>
            </a:r>
            <a:r>
              <a:rPr lang="en-US" sz="2000" dirty="0">
                <a:solidFill>
                  <a:srgbClr val="000000"/>
                </a:solidFill>
                <a:latin typeface="Marianne 3"/>
                <a:ea typeface="Marianne 3"/>
                <a:cs typeface="Marianne 3"/>
                <a:sym typeface="Marianne 3"/>
              </a:rPr>
              <a:t> au </a:t>
            </a:r>
            <a:r>
              <a:rPr lang="en-US" sz="2000" dirty="0" err="1">
                <a:solidFill>
                  <a:srgbClr val="000000"/>
                </a:solidFill>
                <a:latin typeface="Marianne 3"/>
                <a:ea typeface="Marianne 3"/>
                <a:cs typeface="Marianne 3"/>
                <a:sym typeface="Marianne 3"/>
              </a:rPr>
              <a:t>développement</a:t>
            </a:r>
            <a:r>
              <a:rPr lang="en-US" sz="2000" dirty="0">
                <a:solidFill>
                  <a:srgbClr val="000000"/>
                </a:solidFill>
                <a:latin typeface="Marianne 3"/>
                <a:ea typeface="Marianne 3"/>
                <a:cs typeface="Marianne 3"/>
                <a:sym typeface="Marianne 3"/>
              </a:rPr>
              <a:t> de la </a:t>
            </a:r>
            <a:r>
              <a:rPr lang="en-US" sz="2000" dirty="0" err="1">
                <a:solidFill>
                  <a:srgbClr val="000000"/>
                </a:solidFill>
                <a:latin typeface="Marianne 3"/>
                <a:ea typeface="Marianne 3"/>
                <a:cs typeface="Marianne 3"/>
                <a:sym typeface="Marianne 3"/>
              </a:rPr>
              <a:t>souveraineté</a:t>
            </a:r>
            <a:r>
              <a:rPr lang="en-US" sz="2000" dirty="0">
                <a:solidFill>
                  <a:srgbClr val="000000"/>
                </a:solidFill>
                <a:latin typeface="Marianne 3"/>
                <a:ea typeface="Marianne 3"/>
                <a:cs typeface="Marianne 3"/>
                <a:sym typeface="Marianne 3"/>
              </a:rPr>
              <a:t> </a:t>
            </a:r>
            <a:r>
              <a:rPr lang="en-US" sz="2000" dirty="0" err="1">
                <a:solidFill>
                  <a:srgbClr val="000000"/>
                </a:solidFill>
                <a:latin typeface="Marianne 3"/>
                <a:ea typeface="Marianne 3"/>
                <a:cs typeface="Marianne 3"/>
                <a:sym typeface="Marianne 3"/>
              </a:rPr>
              <a:t>numérique</a:t>
            </a:r>
            <a:r>
              <a:rPr lang="en-US" sz="2000" dirty="0">
                <a:solidFill>
                  <a:srgbClr val="000000"/>
                </a:solidFill>
                <a:latin typeface="Marianne 3"/>
                <a:ea typeface="Marianne 3"/>
                <a:cs typeface="Marianne 3"/>
                <a:sym typeface="Marianne 3"/>
              </a:rPr>
              <a:t> </a:t>
            </a:r>
            <a:r>
              <a:rPr lang="en-US" sz="2000" dirty="0" err="1">
                <a:solidFill>
                  <a:srgbClr val="000000"/>
                </a:solidFill>
                <a:latin typeface="Marianne 3"/>
                <a:ea typeface="Marianne 3"/>
                <a:cs typeface="Marianne 3"/>
                <a:sym typeface="Marianne 3"/>
              </a:rPr>
              <a:t>publique</a:t>
            </a:r>
            <a:r>
              <a:rPr lang="en-US" sz="2000" dirty="0">
                <a:solidFill>
                  <a:srgbClr val="000000"/>
                </a:solidFill>
                <a:latin typeface="Marianne 3"/>
                <a:ea typeface="Marianne 3"/>
                <a:cs typeface="Marianne 3"/>
                <a:sym typeface="Marianne 3"/>
              </a:rPr>
              <a:t>.</a:t>
            </a:r>
          </a:p>
        </p:txBody>
      </p:sp>
      <p:grpSp>
        <p:nvGrpSpPr>
          <p:cNvPr id="11" name="Group 21">
            <a:extLst>
              <a:ext uri="{FF2B5EF4-FFF2-40B4-BE49-F238E27FC236}">
                <a16:creationId xmlns:a16="http://schemas.microsoft.com/office/drawing/2014/main" id="{9DE7E0CC-7308-7C47-AF43-D42A470A8433}"/>
              </a:ext>
            </a:extLst>
          </p:cNvPr>
          <p:cNvGrpSpPr/>
          <p:nvPr/>
        </p:nvGrpSpPr>
        <p:grpSpPr>
          <a:xfrm>
            <a:off x="-838200" y="599009"/>
            <a:ext cx="7759206" cy="1214813"/>
            <a:chOff x="0" y="0"/>
            <a:chExt cx="2595743" cy="406400"/>
          </a:xfrm>
        </p:grpSpPr>
        <p:sp>
          <p:nvSpPr>
            <p:cNvPr id="12" name="Freeform 22">
              <a:extLst>
                <a:ext uri="{FF2B5EF4-FFF2-40B4-BE49-F238E27FC236}">
                  <a16:creationId xmlns:a16="http://schemas.microsoft.com/office/drawing/2014/main" id="{98DE04B2-164D-AC4D-8B97-DA41E6668D3B}"/>
                </a:ext>
              </a:extLst>
            </p:cNvPr>
            <p:cNvSpPr/>
            <p:nvPr/>
          </p:nvSpPr>
          <p:spPr>
            <a:xfrm>
              <a:off x="0" y="0"/>
              <a:ext cx="2595743" cy="406400"/>
            </a:xfrm>
            <a:custGeom>
              <a:avLst/>
              <a:gdLst/>
              <a:ahLst/>
              <a:cxnLst/>
              <a:rect l="l" t="t" r="r" b="b"/>
              <a:pathLst>
                <a:path w="2595743" h="406400">
                  <a:moveTo>
                    <a:pt x="2392543" y="0"/>
                  </a:moveTo>
                  <a:cubicBezTo>
                    <a:pt x="2504767" y="0"/>
                    <a:pt x="2595743" y="90976"/>
                    <a:pt x="2595743" y="203200"/>
                  </a:cubicBezTo>
                  <a:cubicBezTo>
                    <a:pt x="2595743" y="315424"/>
                    <a:pt x="2504767" y="406400"/>
                    <a:pt x="2392543" y="406400"/>
                  </a:cubicBezTo>
                  <a:lnTo>
                    <a:pt x="203200" y="406400"/>
                  </a:lnTo>
                  <a:cubicBezTo>
                    <a:pt x="90976" y="406400"/>
                    <a:pt x="0" y="315424"/>
                    <a:pt x="0" y="203200"/>
                  </a:cubicBezTo>
                  <a:cubicBezTo>
                    <a:pt x="0" y="90976"/>
                    <a:pt x="90976" y="0"/>
                    <a:pt x="203200" y="0"/>
                  </a:cubicBezTo>
                  <a:close/>
                </a:path>
              </a:pathLst>
            </a:custGeom>
            <a:solidFill>
              <a:srgbClr val="000091"/>
            </a:solidFill>
            <a:ln w="104775" cap="sq">
              <a:solidFill>
                <a:srgbClr val="009099"/>
              </a:solidFill>
              <a:prstDash val="solid"/>
              <a:miter/>
            </a:ln>
          </p:spPr>
          <p:txBody>
            <a:bodyPr/>
            <a:lstStyle/>
            <a:p>
              <a:endParaRPr lang="fr-FR"/>
            </a:p>
          </p:txBody>
        </p:sp>
        <p:sp>
          <p:nvSpPr>
            <p:cNvPr id="13" name="TextBox 23">
              <a:extLst>
                <a:ext uri="{FF2B5EF4-FFF2-40B4-BE49-F238E27FC236}">
                  <a16:creationId xmlns:a16="http://schemas.microsoft.com/office/drawing/2014/main" id="{EE257301-A911-7340-BE71-ED49C847F081}"/>
                </a:ext>
              </a:extLst>
            </p:cNvPr>
            <p:cNvSpPr txBox="1"/>
            <p:nvPr/>
          </p:nvSpPr>
          <p:spPr>
            <a:xfrm>
              <a:off x="0" y="-38100"/>
              <a:ext cx="2595743" cy="444500"/>
            </a:xfrm>
            <a:prstGeom prst="rect">
              <a:avLst/>
            </a:prstGeom>
          </p:spPr>
          <p:txBody>
            <a:bodyPr lIns="50800" tIns="50800" rIns="50800" bIns="50800" rtlCol="0" anchor="ctr"/>
            <a:lstStyle/>
            <a:p>
              <a:pPr algn="ctr">
                <a:lnSpc>
                  <a:spcPts val="3359"/>
                </a:lnSpc>
              </a:pPr>
              <a:endParaRPr/>
            </a:p>
          </p:txBody>
        </p:sp>
      </p:grpSp>
      <p:sp>
        <p:nvSpPr>
          <p:cNvPr id="14" name="TextBox 38">
            <a:extLst>
              <a:ext uri="{FF2B5EF4-FFF2-40B4-BE49-F238E27FC236}">
                <a16:creationId xmlns:a16="http://schemas.microsoft.com/office/drawing/2014/main" id="{C3D70387-9B62-B840-8213-4C556A70D80C}"/>
              </a:ext>
            </a:extLst>
          </p:cNvPr>
          <p:cNvSpPr txBox="1"/>
          <p:nvPr/>
        </p:nvSpPr>
        <p:spPr>
          <a:xfrm>
            <a:off x="76200" y="819858"/>
            <a:ext cx="7543800" cy="733727"/>
          </a:xfrm>
          <a:prstGeom prst="rect">
            <a:avLst/>
          </a:prstGeom>
        </p:spPr>
        <p:txBody>
          <a:bodyPr wrap="square" lIns="0" tIns="0" rIns="0" bIns="0" rtlCol="0" anchor="t">
            <a:spAutoFit/>
          </a:bodyPr>
          <a:lstStyle/>
          <a:p>
            <a:pPr algn="l">
              <a:lnSpc>
                <a:spcPts val="6299"/>
              </a:lnSpc>
            </a:pPr>
            <a:r>
              <a:rPr lang="en-US" sz="4500" b="1" dirty="0" err="1">
                <a:solidFill>
                  <a:srgbClr val="FFFFFF"/>
                </a:solidFill>
                <a:latin typeface="Marianne Ultra-Bold"/>
                <a:ea typeface="Marianne Ultra-Bold"/>
                <a:cs typeface="Marianne Ultra-Bold"/>
                <a:sym typeface="Marianne Ultra-Bold"/>
              </a:rPr>
              <a:t>Pourquoi</a:t>
            </a:r>
            <a:r>
              <a:rPr lang="en-US" sz="4500" b="1" dirty="0">
                <a:solidFill>
                  <a:srgbClr val="FFFFFF"/>
                </a:solidFill>
                <a:latin typeface="Marianne Ultra-Bold"/>
                <a:ea typeface="Marianne Ultra-Bold"/>
                <a:cs typeface="Marianne Ultra-Bold"/>
                <a:sym typeface="Marianne Ultra-Bold"/>
              </a:rPr>
              <a:t> </a:t>
            </a:r>
            <a:r>
              <a:rPr lang="en-US" sz="4500" b="1" dirty="0" err="1">
                <a:solidFill>
                  <a:srgbClr val="FFFFFF"/>
                </a:solidFill>
                <a:latin typeface="Marianne Ultra-Bold"/>
                <a:ea typeface="Marianne Ultra-Bold"/>
                <a:cs typeface="Marianne Ultra-Bold"/>
                <a:sym typeface="Marianne Ultra-Bold"/>
              </a:rPr>
              <a:t>utiliser</a:t>
            </a:r>
            <a:r>
              <a:rPr lang="en-US" sz="4500" b="1" dirty="0">
                <a:solidFill>
                  <a:srgbClr val="FFFFFF"/>
                </a:solidFill>
                <a:latin typeface="Marianne Ultra-Bold"/>
                <a:ea typeface="Marianne Ultra-Bold"/>
                <a:cs typeface="Marianne Ultra-Bold"/>
                <a:sym typeface="Marianne Ultra-Bold"/>
              </a:rPr>
              <a:t> DS</a:t>
            </a:r>
          </a:p>
        </p:txBody>
      </p:sp>
      <p:sp>
        <p:nvSpPr>
          <p:cNvPr id="15" name="Freeform 14">
            <a:extLst>
              <a:ext uri="{FF2B5EF4-FFF2-40B4-BE49-F238E27FC236}">
                <a16:creationId xmlns:a16="http://schemas.microsoft.com/office/drawing/2014/main" id="{78741A64-0F56-B64B-B462-78F438F33566}"/>
              </a:ext>
            </a:extLst>
          </p:cNvPr>
          <p:cNvSpPr/>
          <p:nvPr/>
        </p:nvSpPr>
        <p:spPr>
          <a:xfrm>
            <a:off x="17155816" y="-1360"/>
            <a:ext cx="1132184" cy="1277180"/>
          </a:xfrm>
          <a:custGeom>
            <a:avLst/>
            <a:gdLst/>
            <a:ahLst/>
            <a:cxnLst/>
            <a:rect l="l" t="t" r="r" b="b"/>
            <a:pathLst>
              <a:path w="502995" h="723822">
                <a:moveTo>
                  <a:pt x="0" y="0"/>
                </a:moveTo>
                <a:lnTo>
                  <a:pt x="502995" y="0"/>
                </a:lnTo>
                <a:lnTo>
                  <a:pt x="502995" y="723822"/>
                </a:lnTo>
                <a:lnTo>
                  <a:pt x="0" y="723822"/>
                </a:lnTo>
                <a:lnTo>
                  <a:pt x="0" y="0"/>
                </a:lnTo>
                <a:close/>
              </a:path>
            </a:pathLst>
          </a:custGeom>
          <a:blipFill>
            <a:blip r:embed="rId5"/>
            <a:stretch>
              <a:fillRect/>
            </a:stretch>
          </a:blipFill>
        </p:spPr>
        <p:txBody>
          <a:bodyPr/>
          <a:lstStyle/>
          <a:p>
            <a:endParaRPr lang="fr-FR"/>
          </a:p>
        </p:txBody>
      </p:sp>
      <p:sp>
        <p:nvSpPr>
          <p:cNvPr id="16" name="Freeform 3">
            <a:extLst>
              <a:ext uri="{FF2B5EF4-FFF2-40B4-BE49-F238E27FC236}">
                <a16:creationId xmlns:a16="http://schemas.microsoft.com/office/drawing/2014/main" id="{391D0AE3-89B7-1E43-A2B4-04B43532E894}"/>
              </a:ext>
            </a:extLst>
          </p:cNvPr>
          <p:cNvSpPr/>
          <p:nvPr/>
        </p:nvSpPr>
        <p:spPr>
          <a:xfrm>
            <a:off x="15927408" y="60731"/>
            <a:ext cx="1244850" cy="1197577"/>
          </a:xfrm>
          <a:custGeom>
            <a:avLst/>
            <a:gdLst/>
            <a:ahLst/>
            <a:cxnLst/>
            <a:rect l="l" t="t" r="r" b="b"/>
            <a:pathLst>
              <a:path w="1244850" h="1197577">
                <a:moveTo>
                  <a:pt x="0" y="0"/>
                </a:moveTo>
                <a:lnTo>
                  <a:pt x="1244849" y="0"/>
                </a:lnTo>
                <a:lnTo>
                  <a:pt x="1244849" y="1197577"/>
                </a:lnTo>
                <a:lnTo>
                  <a:pt x="0" y="1197577"/>
                </a:lnTo>
                <a:lnTo>
                  <a:pt x="0" y="0"/>
                </a:lnTo>
                <a:close/>
              </a:path>
            </a:pathLst>
          </a:custGeom>
          <a:blipFill>
            <a:blip r:embed="rId6"/>
            <a:stretch>
              <a:fillRect/>
            </a:stretch>
          </a:blipFill>
        </p:spPr>
        <p:txBody>
          <a:bodyPr/>
          <a:lstStyle/>
          <a:p>
            <a:endParaRPr lang="fr-FR"/>
          </a:p>
        </p:txBody>
      </p:sp>
    </p:spTree>
    <p:extLst>
      <p:ext uri="{BB962C8B-B14F-4D97-AF65-F5344CB8AC3E}">
        <p14:creationId xmlns:p14="http://schemas.microsoft.com/office/powerpoint/2010/main" val="34160580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1285</Words>
  <Application>Microsoft Office PowerPoint</Application>
  <PresentationFormat>Personnalisé</PresentationFormat>
  <Paragraphs>171</Paragraphs>
  <Slides>14</Slides>
  <Notes>0</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14</vt:i4>
      </vt:variant>
    </vt:vector>
  </HeadingPairs>
  <TitlesOfParts>
    <vt:vector size="25" baseType="lpstr">
      <vt:lpstr>Marianne Bold</vt:lpstr>
      <vt:lpstr>Calibri</vt:lpstr>
      <vt:lpstr>Wingdings</vt:lpstr>
      <vt:lpstr>Arial</vt:lpstr>
      <vt:lpstr>Marianne</vt:lpstr>
      <vt:lpstr>Marianne Ultra-Bold</vt:lpstr>
      <vt:lpstr>Century Gothic</vt:lpstr>
      <vt:lpstr>Marianne 3</vt:lpstr>
      <vt:lpstr>Marianne 1</vt:lpstr>
      <vt:lpstr>Symbol</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 1 - Réseau des communicants numérique de l'Etat</dc:title>
  <dc:creator>camilya</dc:creator>
  <cp:lastModifiedBy>dell cami</cp:lastModifiedBy>
  <cp:revision>38</cp:revision>
  <dcterms:created xsi:type="dcterms:W3CDTF">2006-08-16T00:00:00Z</dcterms:created>
  <dcterms:modified xsi:type="dcterms:W3CDTF">2024-10-03T09:49:30Z</dcterms:modified>
  <dc:identifier>DAF6IvwSDPc</dc:identifier>
</cp:coreProperties>
</file>